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91" r:id="rId4"/>
  </p:sldMasterIdLst>
  <p:notesMasterIdLst>
    <p:notesMasterId r:id="rId38"/>
  </p:notesMasterIdLst>
  <p:handoutMasterIdLst>
    <p:handoutMasterId r:id="rId39"/>
  </p:handoutMasterIdLst>
  <p:sldIdLst>
    <p:sldId id="504" r:id="rId5"/>
    <p:sldId id="508" r:id="rId6"/>
    <p:sldId id="321" r:id="rId7"/>
    <p:sldId id="338" r:id="rId8"/>
    <p:sldId id="324" r:id="rId9"/>
    <p:sldId id="514" r:id="rId10"/>
    <p:sldId id="342" r:id="rId11"/>
    <p:sldId id="355" r:id="rId12"/>
    <p:sldId id="360" r:id="rId13"/>
    <p:sldId id="345" r:id="rId14"/>
    <p:sldId id="507" r:id="rId15"/>
    <p:sldId id="327" r:id="rId16"/>
    <p:sldId id="328" r:id="rId17"/>
    <p:sldId id="340" r:id="rId18"/>
    <p:sldId id="341" r:id="rId19"/>
    <p:sldId id="517" r:id="rId20"/>
    <p:sldId id="329" r:id="rId21"/>
    <p:sldId id="358" r:id="rId22"/>
    <p:sldId id="349" r:id="rId23"/>
    <p:sldId id="512" r:id="rId24"/>
    <p:sldId id="334" r:id="rId25"/>
    <p:sldId id="351" r:id="rId26"/>
    <p:sldId id="331" r:id="rId27"/>
    <p:sldId id="519" r:id="rId28"/>
    <p:sldId id="326" r:id="rId29"/>
    <p:sldId id="513" r:id="rId30"/>
    <p:sldId id="353" r:id="rId31"/>
    <p:sldId id="506" r:id="rId32"/>
    <p:sldId id="515" r:id="rId33"/>
    <p:sldId id="332" r:id="rId34"/>
    <p:sldId id="359" r:id="rId35"/>
    <p:sldId id="337" r:id="rId36"/>
    <p:sldId id="520" r:id="rId37"/>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6" userDrawn="1">
          <p15:clr>
            <a:srgbClr val="A4A3A4"/>
          </p15:clr>
        </p15:guide>
        <p15:guide id="2" pos="128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3E3416-FA04-957D-15E1-16A5CA630B82}" name="Harris, Julie (CDC/GHC/DGHP)" initials="HJ(" userId="S::ggt5@cdc.gov::f314a2f1-d216-401e-99c8-e30988af447c" providerId="AD"/>
  <p188:author id="{7B023D38-FFBC-E2C2-D214-7162B76BE166}" name="Quick, Linda (CDC/GHC/DGHP)" initials="Q(" userId="S::maq2@cdc.gov::0d533c83-808d-433f-96e1-46f2a324ca7d" providerId="AD"/>
  <p188:author id="{9DE8255C-0C61-67E0-2C07-B0226780954B}" name="Dicker, Richard C. (CDC/GHC/OD) (CTR)" initials="DRC((" userId="S::rcd1@cdc.gov::f8501ca0-eb9d-456d-ad4b-eecd461a8d99" providerId="AD"/>
  <p188:author id="{35CA6E6A-2BDC-3AEC-A8DA-274ECF148F5A}" name="Shadomy, Sean (CDC/DDID/NCEZID/OD)" initials="S(" userId="S::auf4@cdc.gov::2dd13278-842f-4b96-b887-4692c6b7720f" providerId="AD"/>
  <p188:author id="{44F1E284-E9B1-5329-8243-E4483718664C}" name="Yard, Ellen E. (CDC/DDPHSIS/CGH/DGHP)" initials="Y(" userId="S::igf8@cdc.gov::19c9ef13-1d29-41fa-9fd7-59de21a7a375" providerId="AD"/>
  <p188:author id="{7E1A0B9E-0C2F-1455-9A5B-124370CFDCF0}" name="Albanna, Sara (CDC/GHC/DGHP)" initials="AS(" userId="S::uic6@cdc.gov::66ccce23-a100-40f3-9ea6-11e572d3e19a" providerId="AD"/>
  <p188:author id="{D71DB8A5-77F4-3016-5A88-EDAC4D4F1636}" name="Yard, Ellen E. (CDC/GHC/DGHP)" initials="EY" userId="S::IGF8@cdc.gov::19c9ef13-1d29-41fa-9fd7-59de21a7a375" providerId="AD"/>
  <p188:author id="{491092DD-DF18-D6A0-E007-B3D189146547}" name="Diaz, Anaite" initials="AD" userId="S::ADIAZ30@emory.edu::d43257d9-b94c-4426-bc03-511033f0ba2c" providerId="AD"/>
  <p188:author id="{B692A5F4-97DE-BB51-F96B-B9FECA0E4692}" name="Guerra, Marta (CDC/DDPHSIS/CGH/DGHP)" initials="GM(" userId="S::hzg4@cdc.gov::d7d9e8b8-b328-4938-bdb6-031756c4f46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441C07"/>
    <a:srgbClr val="68442A"/>
    <a:srgbClr val="A2672D"/>
    <a:srgbClr val="4E3422"/>
    <a:srgbClr val="673615"/>
    <a:srgbClr val="361204"/>
    <a:srgbClr val="AF7335"/>
    <a:srgbClr val="0065A4"/>
    <a:srgbClr val="0095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122" autoAdjust="0"/>
    <p:restoredTop sz="87105" autoAdjust="0"/>
  </p:normalViewPr>
  <p:slideViewPr>
    <p:cSldViewPr>
      <p:cViewPr varScale="1">
        <p:scale>
          <a:sx n="61" d="100"/>
          <a:sy n="61" d="100"/>
        </p:scale>
        <p:origin x="656" y="56"/>
      </p:cViewPr>
      <p:guideLst>
        <p:guide orient="horz" pos="816"/>
        <p:guide pos="1280"/>
      </p:guideLst>
    </p:cSldViewPr>
  </p:slideViewPr>
  <p:outlineViewPr>
    <p:cViewPr>
      <p:scale>
        <a:sx n="33" d="100"/>
        <a:sy n="33" d="100"/>
      </p:scale>
      <p:origin x="0" y="0"/>
    </p:cViewPr>
  </p:outlineViewPr>
  <p:notesTextViewPr>
    <p:cViewPr>
      <p:scale>
        <a:sx n="125" d="100"/>
        <a:sy n="125" d="100"/>
      </p:scale>
      <p:origin x="0" y="0"/>
    </p:cViewPr>
  </p:notesTextViewPr>
  <p:sorterViewPr>
    <p:cViewPr varScale="1">
      <p:scale>
        <a:sx n="1" d="1"/>
        <a:sy n="1" d="1"/>
      </p:scale>
      <p:origin x="0" y="-4651"/>
    </p:cViewPr>
  </p:sorterViewPr>
  <p:notesViewPr>
    <p:cSldViewPr>
      <p:cViewPr varScale="1">
        <p:scale>
          <a:sx n="55" d="100"/>
          <a:sy n="55" d="100"/>
        </p:scale>
        <p:origin x="-1794"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991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172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2197" custLinFactNeighborY="1352"/>
      <dgm:spPr/>
    </dgm:pt>
    <dgm:pt modelId="{1695DC22-9A36-4B48-AEFF-7E4FDFC1713F}" type="pres">
      <dgm:prSet presAssocID="{C93BFA43-C0F0-4D8C-8530-4A21A2D3204E}" presName="nodeFollowingNodes" presStyleLbl="node1" presStyleIdx="1" presStyleCnt="6" custScaleX="11709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387"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47043"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85555"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31591" y="47655"/>
        <a:ext cx="2498330" cy="850976"/>
      </dsp:txXfrm>
    </dsp:sp>
    <dsp:sp modelId="{1695DC22-9A36-4B48-AEFF-7E4FDFC1713F}">
      <dsp:nvSpPr>
        <dsp:cNvPr id="0" name=""/>
        <dsp:cNvSpPr/>
      </dsp:nvSpPr>
      <dsp:spPr>
        <a:xfrm>
          <a:off x="6719525" y="928908"/>
          <a:ext cx="226165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65561" y="974944"/>
        <a:ext cx="2169584" cy="850976"/>
      </dsp:txXfrm>
    </dsp:sp>
    <dsp:sp modelId="{07166AA7-B419-46BE-8707-58768C01B0F0}">
      <dsp:nvSpPr>
        <dsp:cNvPr id="0" name=""/>
        <dsp:cNvSpPr/>
      </dsp:nvSpPr>
      <dsp:spPr>
        <a:xfrm>
          <a:off x="6780487"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826523" y="3032040"/>
        <a:ext cx="1926164" cy="850976"/>
      </dsp:txXfrm>
    </dsp:sp>
    <dsp:sp modelId="{03ED3239-7976-43C1-9470-0A426C83A8ED}">
      <dsp:nvSpPr>
        <dsp:cNvPr id="0" name=""/>
        <dsp:cNvSpPr/>
      </dsp:nvSpPr>
      <dsp:spPr>
        <a:xfrm>
          <a:off x="3981531"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027567" y="4032476"/>
        <a:ext cx="2039443" cy="850976"/>
      </dsp:txXfrm>
    </dsp:sp>
    <dsp:sp modelId="{CB7BE2BC-AC16-42C7-9D95-B7BD321D88D7}">
      <dsp:nvSpPr>
        <dsp:cNvPr id="0" name=""/>
        <dsp:cNvSpPr/>
      </dsp:nvSpPr>
      <dsp:spPr>
        <a:xfrm>
          <a:off x="63966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685702" y="3074634"/>
        <a:ext cx="2633035" cy="850976"/>
      </dsp:txXfrm>
    </dsp:sp>
    <dsp:sp modelId="{74BED3F0-1F3F-4B93-9710-4F13C5417E70}">
      <dsp:nvSpPr>
        <dsp:cNvPr id="0" name=""/>
        <dsp:cNvSpPr/>
      </dsp:nvSpPr>
      <dsp:spPr>
        <a:xfrm>
          <a:off x="57730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623342"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78146" y="-110589"/>
          <a:ext cx="7267426" cy="4909295"/>
        </a:xfrm>
        <a:prstGeom prst="circularArrow">
          <a:avLst>
            <a:gd name="adj1" fmla="val 5274"/>
            <a:gd name="adj2" fmla="val 312630"/>
            <a:gd name="adj3" fmla="val 13619888"/>
            <a:gd name="adj4" fmla="val 1749284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61800" y="1619"/>
          <a:ext cx="24844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07836" y="47655"/>
        <a:ext cx="2392332" cy="850976"/>
      </dsp:txXfrm>
    </dsp:sp>
    <dsp:sp modelId="{1695DC22-9A36-4B48-AEFF-7E4FDFC1713F}">
      <dsp:nvSpPr>
        <dsp:cNvPr id="0" name=""/>
        <dsp:cNvSpPr/>
      </dsp:nvSpPr>
      <dsp:spPr>
        <a:xfrm>
          <a:off x="6669355" y="928908"/>
          <a:ext cx="220848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15391" y="974944"/>
        <a:ext cx="2116415" cy="850976"/>
      </dsp:txXfrm>
    </dsp:sp>
    <dsp:sp modelId="{07166AA7-B419-46BE-8707-58768C01B0F0}">
      <dsp:nvSpPr>
        <dsp:cNvPr id="0" name=""/>
        <dsp:cNvSpPr/>
      </dsp:nvSpPr>
      <dsp:spPr>
        <a:xfrm>
          <a:off x="6719783"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765819" y="3032040"/>
        <a:ext cx="1894063" cy="850976"/>
      </dsp:txXfrm>
    </dsp:sp>
    <dsp:sp modelId="{03ED3239-7976-43C1-9470-0A426C83A8ED}">
      <dsp:nvSpPr>
        <dsp:cNvPr id="0" name=""/>
        <dsp:cNvSpPr/>
      </dsp:nvSpPr>
      <dsp:spPr>
        <a:xfrm>
          <a:off x="3902853"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3948889" y="4032476"/>
        <a:ext cx="2043291" cy="850976"/>
      </dsp:txXfrm>
    </dsp:sp>
    <dsp:sp modelId="{CB7BE2BC-AC16-42C7-9D95-B7BD321D88D7}">
      <dsp:nvSpPr>
        <dsp:cNvPr id="0" name=""/>
        <dsp:cNvSpPr/>
      </dsp:nvSpPr>
      <dsp:spPr>
        <a:xfrm>
          <a:off x="743006" y="3028598"/>
          <a:ext cx="236491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789042" y="3074634"/>
        <a:ext cx="2272847" cy="850976"/>
      </dsp:txXfrm>
    </dsp:sp>
    <dsp:sp modelId="{74BED3F0-1F3F-4B93-9710-4F13C5417E70}">
      <dsp:nvSpPr>
        <dsp:cNvPr id="0" name=""/>
        <dsp:cNvSpPr/>
      </dsp:nvSpPr>
      <dsp:spPr>
        <a:xfrm>
          <a:off x="50055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546587"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7"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29028"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9"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1E284C8D-8C70-4E28-9F82-97EE1B23B9F4}"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2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409575" y="698500"/>
            <a:ext cx="6192838" cy="34845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9" name="Rectangle 5"/>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p>
            <a:pPr lvl="0"/>
            <a:r>
              <a:rPr lang="en-US" noProof="0"/>
              <a:t>Haga clic para editar los estilos de texto maestro</a:t>
            </a:r>
          </a:p>
          <a:p>
            <a:pPr lvl="1"/>
            <a:r>
              <a:rPr lang="en-US" noProof="0"/>
              <a:t>Segundo nivel</a:t>
            </a:r>
          </a:p>
          <a:p>
            <a:pPr lvl="2"/>
            <a:r>
              <a:rPr lang="en-US" noProof="0"/>
              <a:t>Tercer nivel</a:t>
            </a:r>
          </a:p>
          <a:p>
            <a:pPr lvl="3"/>
            <a:r>
              <a:rPr lang="en-US" noProof="0"/>
              <a:t>Cuarto nivel</a:t>
            </a:r>
          </a:p>
          <a:p>
            <a:pPr lvl="4"/>
            <a:r>
              <a:rPr lang="en-US" noProof="0"/>
              <a:t>Quinto nivel</a:t>
            </a:r>
          </a:p>
        </p:txBody>
      </p:sp>
      <p:sp>
        <p:nvSpPr>
          <p:cNvPr id="2663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3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F5F56037-6788-433A-A7B1-BC071E3268D5}" type="slidenum">
              <a:rPr lang="en-US" altLang="en-US"/>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woah.org/en/disease/anthrax/"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xfrm>
            <a:off x="409575" y="698500"/>
            <a:ext cx="6192838" cy="3484563"/>
          </a:xfrm>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0" marR="0" lvl="0" indent="0" algn="l" rtl="0">
              <a:spcBef>
                <a:spcPts val="0"/>
              </a:spcBef>
              <a:spcAft>
                <a:spcPts val="0"/>
              </a:spcAft>
              <a:buNone/>
            </a:pPr>
            <a:endParaRPr lang="es-ES" sz="1200" b="1" dirty="0">
              <a:latin typeface="Arial  "/>
              <a:sym typeface="Arial"/>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v"/>
              <a:tabLst/>
              <a:defRPr/>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Siéntase en libertad de modificar esta presentación  según sea necesario para adaptarla a su contexto local. Si se hicieron modificaciones, por favor, indicarlo usando este enunciado: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"Esta presentación ha sido modificada en parte de la versión original de los CDC"</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en esta diapositiva.</a:t>
            </a:r>
            <a:endParaRPr lang="es-ES" sz="1200" i="1" noProof="0" dirty="0">
              <a:effectLst/>
              <a:latin typeface="Arial" panose="020B0604020202020204" pitchFamily="34" charset="0"/>
              <a:ea typeface="Calibri" panose="020F0502020204030204" pitchFamily="34" charset="0"/>
              <a:cs typeface="Arial" panose="020B0604020202020204" pitchFamily="34" charset="0"/>
            </a:endParaRP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00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Esta sesión abarcará los conceptos y habilidades necesarios para analizar de manera sistemática un problema de salud pública. Utilizaremos como ejemplo un tipo común de brote de enfermedad zoonótica, y ustedes tendrán la oportunidad de practicar este método por su cuenta.</a:t>
            </a:r>
          </a:p>
          <a:p>
            <a:endParaRPr lang="en-US" altLang="en-US" dirty="0">
              <a:latin typeface="Arial" panose="020B0604020202020204" pitchFamily="34" charset="0"/>
              <a:cs typeface="Arial" panose="020B0604020202020204" pitchFamily="34" charset="0"/>
            </a:endParaRPr>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Courier New" panose="02070309020205020404" pitchFamily="49" charset="0"/>
                <a:cs typeface="Arial" panose="020B0604020202020204" pitchFamily="34" charset="0"/>
              </a:defRPr>
            </a:lvl1pPr>
            <a:lvl2pPr marL="742950" indent="-285750" defTabSz="930275">
              <a:defRPr>
                <a:solidFill>
                  <a:schemeClr val="tx1"/>
                </a:solidFill>
                <a:latin typeface="Courier New" panose="02070309020205020404" pitchFamily="49" charset="0"/>
                <a:cs typeface="Arial" panose="020B0604020202020204" pitchFamily="34" charset="0"/>
              </a:defRPr>
            </a:lvl2pPr>
            <a:lvl3pPr marL="1143000" indent="-228600" defTabSz="930275">
              <a:defRPr>
                <a:solidFill>
                  <a:schemeClr val="tx1"/>
                </a:solidFill>
                <a:latin typeface="Courier New" panose="02070309020205020404" pitchFamily="49" charset="0"/>
                <a:cs typeface="Arial" panose="020B0604020202020204" pitchFamily="34" charset="0"/>
              </a:defRPr>
            </a:lvl3pPr>
            <a:lvl4pPr marL="1600200" indent="-228600" defTabSz="930275">
              <a:defRPr>
                <a:solidFill>
                  <a:schemeClr val="tx1"/>
                </a:solidFill>
                <a:latin typeface="Courier New" panose="02070309020205020404" pitchFamily="49" charset="0"/>
                <a:cs typeface="Arial" panose="020B0604020202020204" pitchFamily="34" charset="0"/>
              </a:defRPr>
            </a:lvl4pPr>
            <a:lvl5pPr marL="2057400" indent="-228600" defTabSz="930275">
              <a:defRPr>
                <a:solidFill>
                  <a:schemeClr val="tx1"/>
                </a:solidFill>
                <a:latin typeface="Courier New" panose="02070309020205020404" pitchFamily="49"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fld id="{FE5D068E-CE07-488E-B00C-E6F3A5D4959C}" type="slidenum">
              <a:rPr lang="en-US" altLang="en-US" smtClean="0">
                <a:latin typeface="Arial" panose="020B0604020202020204" pitchFamily="34" charset="0"/>
              </a:rPr>
              <a:t>1</a:t>
            </a:fld>
            <a:endParaRPr lang="en-US" altLang="en-US" dirty="0">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Calibri" panose="020F0502020204030204" pitchFamily="34"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Los seres humanos pueden estar expuestos de 3 formas diferentes, causando 3 presentaciones clínicas distintas.</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contacto directo con la piel provoca lesiones cutáneas localizadas (ántrax cutáneo)</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Comer carne contaminada provoca ántrax gastrointestinal</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inhalación de esporas provoca ántrax pulmonar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Calibri" panose="020F0502020204030204" pitchFamily="34"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Existe una vacuna tanto para animales como para humanos, y la infección por ántrax puede tratarse con antibióticos si se diagnostica en las primeras fases de la infección.  </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Calibri" panose="020F050202020403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Todos los tipos de infección pueden ser mortales si no se tratan rápidamente.</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10</a:t>
            </a:fld>
            <a:endParaRPr lang="en-US" dirty="0"/>
          </a:p>
        </p:txBody>
      </p:sp>
    </p:spTree>
    <p:extLst>
      <p:ext uri="{BB962C8B-B14F-4D97-AF65-F5344CB8AC3E}">
        <p14:creationId xmlns:p14="http://schemas.microsoft.com/office/powerpoint/2010/main" val="14791451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Calibri" panose="020F0502020204030204" pitchFamily="34"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El ántrax en los animales puede presentarse de tres formas. La forma hiperaguda es la muerte súbita sin signos clínicos perceptibles. </a:t>
            </a:r>
            <a:r>
              <a:rPr lang="es-GT" sz="1200" noProof="0" dirty="0">
                <a:solidFill>
                  <a:srgbClr val="27282A"/>
                </a:solidFill>
                <a:effectLst/>
                <a:latin typeface="Arial" panose="020B0604020202020204" pitchFamily="34" charset="0"/>
                <a:ea typeface="Times New Roman" panose="02020603050405020304" pitchFamily="18" charset="0"/>
                <a:cs typeface="Arial" panose="020B0604020202020204" pitchFamily="34" charset="0"/>
              </a:rPr>
              <a:t>En la forma aguda, puede haber fiebre alta, temblores musculares y dificultad respiratoria, que se acentúan poco antes de que el animal se desplome y muera. Puede exudar sangre no coagulada a través de las aberturas del cuerpo, sin rigor mortis. En la forma subaguda, puede haber fiebre progresiva, depresión, inapetencia, debilidad, postración y muerte</a:t>
            </a:r>
            <a:r>
              <a:rPr lang="es-GT" sz="1200" b="1" noProof="0" dirty="0">
                <a:solidFill>
                  <a:srgbClr val="27282A"/>
                </a:solidFill>
                <a:effectLst/>
                <a:latin typeface="Arial" panose="020B0604020202020204" pitchFamily="34" charset="0"/>
                <a:ea typeface="Times New Roman" panose="02020603050405020304" pitchFamily="18" charset="0"/>
                <a:cs typeface="Arial" panose="020B0604020202020204" pitchFamily="34" charset="0"/>
              </a:rPr>
              <a:t>.&lt;CLICK&gt;</a:t>
            </a:r>
          </a:p>
          <a:p>
            <a:pPr marL="171450" marR="0" indent="-171450">
              <a:lnSpc>
                <a:spcPct val="115000"/>
              </a:lnSpc>
              <a:spcBef>
                <a:spcPts val="0"/>
              </a:spcBef>
              <a:spcAft>
                <a:spcPts val="1200"/>
              </a:spcAft>
              <a:buFont typeface="Wingdings" panose="05000000000000000000" pitchFamily="2" charset="2"/>
              <a:buChar char="§"/>
            </a:pPr>
            <a:endParaRPr lang="es-GT" sz="1200" b="1" noProof="0" dirty="0">
              <a:solidFill>
                <a:srgbClr val="27282A"/>
              </a:solidFill>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Calibri" panose="020F0502020204030204" pitchFamily="34" charset="0"/>
                <a:cs typeface="Arial" panose="020B0604020202020204" pitchFamily="34" charset="0"/>
              </a:rPr>
              <a:t>Diga: </a:t>
            </a:r>
            <a:r>
              <a:rPr lang="es-GT" sz="1200" noProof="0" dirty="0">
                <a:solidFill>
                  <a:srgbClr val="27282A"/>
                </a:solidFill>
                <a:effectLst/>
                <a:latin typeface="Arial" panose="020B0604020202020204" pitchFamily="34" charset="0"/>
                <a:ea typeface="Times New Roman" panose="02020603050405020304" pitchFamily="18" charset="0"/>
                <a:cs typeface="Arial" panose="020B0604020202020204" pitchFamily="34" charset="0"/>
              </a:rPr>
              <a:t>El ántrax afecta sobre todo a los rumiantes, pero también puede afectar a caballos y carnívoros, que suelen presentar signos gastrointestinales. Existen vacunas y pueden recomendarse en zonas endémicas. Cabe señalar que las vacunas animales sólo funcionan durante un año y deben administrarse cada año a todo el ganado susceptible. </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1200"/>
              </a:spcAft>
            </a:pPr>
            <a:r>
              <a:rPr lang="en-US" sz="1200" b="1" i="1" dirty="0">
                <a:solidFill>
                  <a:srgbClr val="27282A"/>
                </a:solidFill>
                <a:effectLst/>
                <a:latin typeface="Arial" panose="020B0604020202020204" pitchFamily="34" charset="0"/>
                <a:ea typeface="Times New Roman" panose="02020603050405020304" pitchFamily="18" charset="0"/>
                <a:cs typeface="Arial" panose="020B0604020202020204" pitchFamily="34" charset="0"/>
              </a:rPr>
              <a:t> </a:t>
            </a: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Referencia: </a:t>
            </a:r>
            <a:r>
              <a:rPr lang="en-US" sz="1200" b="1" i="1" u="sng" dirty="0" err="1">
                <a:solidFill>
                  <a:srgbClr val="0065A4"/>
                </a:solidFill>
                <a:effectLst/>
                <a:latin typeface="Arial" panose="020B0604020202020204" pitchFamily="34" charset="0"/>
                <a:ea typeface="Times New Roman" panose="02020603050405020304" pitchFamily="18" charset="0"/>
                <a:cs typeface="Arial" panose="020B0604020202020204" pitchFamily="34" charset="0"/>
                <a:hlinkClick r:id="rId3"/>
              </a:rPr>
              <a:t>Antrax</a:t>
            </a:r>
            <a:r>
              <a:rPr lang="en-US" sz="1200" b="1" i="1" u="sng" dirty="0">
                <a:solidFill>
                  <a:srgbClr val="0065A4"/>
                </a:solidFill>
                <a:effectLst/>
                <a:latin typeface="Arial" panose="020B0604020202020204" pitchFamily="34" charset="0"/>
                <a:ea typeface="Times New Roman" panose="02020603050405020304" pitchFamily="18" charset="0"/>
                <a:cs typeface="Arial" panose="020B0604020202020204" pitchFamily="34" charset="0"/>
                <a:hlinkClick r:id="rId3"/>
              </a:rPr>
              <a:t> bacteridiano - OMSA - Organización Mundial de Sanidad Animal</a:t>
            </a: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11</a:t>
            </a:fld>
            <a:endParaRPr lang="en-US" dirty="0"/>
          </a:p>
        </p:txBody>
      </p:sp>
    </p:spTree>
    <p:extLst>
      <p:ext uri="{BB962C8B-B14F-4D97-AF65-F5344CB8AC3E}">
        <p14:creationId xmlns:p14="http://schemas.microsoft.com/office/powerpoint/2010/main" val="26724021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del instructor:</a:t>
            </a:r>
          </a:p>
          <a:p>
            <a:pPr marL="0" marR="0">
              <a:lnSpc>
                <a:spcPct val="115000"/>
              </a:lnSpc>
              <a:spcBef>
                <a:spcPts val="0"/>
              </a:spcBef>
              <a:spcAft>
                <a:spcPts val="0"/>
              </a:spcAft>
            </a:pPr>
            <a:endParaRPr lang="en-US" sz="1200" b="1" i="0" u="sng"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i="0" u="sng" dirty="0">
                <a:effectLst/>
                <a:latin typeface="Arial" panose="020B0604020202020204" pitchFamily="34" charset="0"/>
                <a:ea typeface="Calibri" panose="020F0502020204030204" pitchFamily="34" charset="0"/>
                <a:cs typeface="Arial" panose="020B0604020202020204" pitchFamily="34" charset="0"/>
              </a:rPr>
              <a:t>Diga: </a:t>
            </a:r>
            <a:r>
              <a:rPr lang="en-US" sz="1200" dirty="0">
                <a:effectLst/>
                <a:latin typeface="Arial" panose="020B0604020202020204" pitchFamily="34" charset="0"/>
                <a:ea typeface="Times New Roman" panose="02020603050405020304" pitchFamily="18" charset="0"/>
                <a:cs typeface="Arial" panose="020B0604020202020204" pitchFamily="34" charset="0"/>
              </a:rPr>
              <a:t>Este diagrama ilustra el ciclo y los modos de infección del </a:t>
            </a:r>
            <a:r>
              <a:rPr lang="en-US" sz="1200" dirty="0" err="1">
                <a:effectLst/>
                <a:latin typeface="Arial" panose="020B0604020202020204" pitchFamily="34" charset="0"/>
                <a:ea typeface="Times New Roman" panose="02020603050405020304" pitchFamily="18" charset="0"/>
                <a:cs typeface="Arial" panose="020B0604020202020204" pitchFamily="34" charset="0"/>
              </a:rPr>
              <a:t>ántrax</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a:p>
            <a:pPr marL="457200" marR="0" lvl="1">
              <a:lnSpc>
                <a:spcPct val="115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1. Empezando por la derecha, un animal ingiere esporas mientras pasta</a:t>
            </a:r>
          </a:p>
          <a:p>
            <a:pPr marL="457200" marR="0" lvl="1">
              <a:lnSpc>
                <a:spcPct val="115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2. Las esporas se activan en el animal y se propagan a la sangre, causando la enfermedad en el animal</a:t>
            </a:r>
          </a:p>
          <a:p>
            <a:pPr marL="457200" marR="0" lvl="1">
              <a:lnSpc>
                <a:spcPct val="115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3. La sangre se derrama cuando el animal muere</a:t>
            </a:r>
          </a:p>
          <a:p>
            <a:pPr marL="457200" marR="0" lvl="1">
              <a:lnSpc>
                <a:spcPct val="115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4. La bacteria del ántrax forma esporas cuando se expone al oxígeno</a:t>
            </a:r>
          </a:p>
          <a:p>
            <a:pPr marL="457200" marR="0" lvl="1">
              <a:lnSpc>
                <a:spcPct val="115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5. Otros animales pastan en la zona, consumen las esporas y el ciclo se repite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&lt;CLICK&gt;.</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0"/>
              </a:spcAft>
              <a:buFont typeface="Wingdings" panose="05000000000000000000" pitchFamily="2"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Los humanos pueden infectarse con las esporas:</a:t>
            </a:r>
          </a:p>
          <a:p>
            <a:pPr marL="685800" marR="0" lvl="1" indent="-228600">
              <a:lnSpc>
                <a:spcPct val="115000"/>
              </a:lnSpc>
              <a:spcBef>
                <a:spcPts val="0"/>
              </a:spcBef>
              <a:spcAft>
                <a:spcPts val="0"/>
              </a:spcAft>
              <a:buFont typeface="+mj-lt"/>
              <a:buAutoNum type="alphaLcPeriod"/>
            </a:pPr>
            <a:r>
              <a:rPr lang="en-US" sz="1200" dirty="0">
                <a:effectLst/>
                <a:latin typeface="Arial" panose="020B0604020202020204" pitchFamily="34" charset="0"/>
                <a:ea typeface="Times New Roman" panose="02020603050405020304" pitchFamily="18" charset="0"/>
                <a:cs typeface="Arial" panose="020B0604020202020204" pitchFamily="34" charset="0"/>
              </a:rPr>
              <a:t>Al </a:t>
            </a:r>
            <a:r>
              <a:rPr lang="en-US" sz="1200" dirty="0" err="1">
                <a:effectLst/>
                <a:latin typeface="Arial" panose="020B0604020202020204" pitchFamily="34" charset="0"/>
                <a:ea typeface="Times New Roman" panose="02020603050405020304" pitchFamily="18" charset="0"/>
                <a:cs typeface="Arial" panose="020B0604020202020204" pitchFamily="34" charset="0"/>
              </a:rPr>
              <a:t>tocar</a:t>
            </a:r>
            <a:r>
              <a:rPr lang="en-US" sz="1200" dirty="0">
                <a:effectLst/>
                <a:latin typeface="Arial" panose="020B0604020202020204" pitchFamily="34" charset="0"/>
                <a:ea typeface="Times New Roman" panose="02020603050405020304" pitchFamily="18" charset="0"/>
                <a:cs typeface="Arial" panose="020B0604020202020204" pitchFamily="34" charset="0"/>
              </a:rPr>
              <a:t> al animal muerto, </a:t>
            </a:r>
          </a:p>
          <a:p>
            <a:pPr marL="685800" marR="0" lvl="1" indent="-228600">
              <a:lnSpc>
                <a:spcPct val="115000"/>
              </a:lnSpc>
              <a:spcBef>
                <a:spcPts val="0"/>
              </a:spcBef>
              <a:spcAft>
                <a:spcPts val="0"/>
              </a:spcAft>
              <a:buFont typeface="+mj-lt"/>
              <a:buAutoNum type="alphaLcPeriod"/>
            </a:pPr>
            <a:r>
              <a:rPr lang="en-US" sz="1200" dirty="0">
                <a:effectLst/>
                <a:latin typeface="Arial" panose="020B0604020202020204" pitchFamily="34" charset="0"/>
                <a:ea typeface="Times New Roman" panose="02020603050405020304" pitchFamily="18" charset="0"/>
                <a:cs typeface="Arial" panose="020B0604020202020204" pitchFamily="34" charset="0"/>
              </a:rPr>
              <a:t>Al comer la carne contaminada, o</a:t>
            </a:r>
          </a:p>
          <a:p>
            <a:pPr marL="685800" marR="0" lvl="1" indent="-228600">
              <a:lnSpc>
                <a:spcPct val="115000"/>
              </a:lnSpc>
              <a:spcBef>
                <a:spcPts val="0"/>
              </a:spcBef>
              <a:spcAft>
                <a:spcPts val="0"/>
              </a:spcAft>
              <a:buFont typeface="+mj-lt"/>
              <a:buAutoNum type="alphaLcPeriod"/>
            </a:pPr>
            <a:r>
              <a:rPr lang="en-US" sz="1200" dirty="0">
                <a:effectLst/>
                <a:latin typeface="Arial" panose="020B0604020202020204" pitchFamily="34" charset="0"/>
                <a:ea typeface="Times New Roman" panose="02020603050405020304" pitchFamily="18" charset="0"/>
                <a:cs typeface="Arial" panose="020B0604020202020204" pitchFamily="34" charset="0"/>
              </a:rPr>
              <a:t>Al </a:t>
            </a:r>
            <a:r>
              <a:rPr lang="en-US" sz="1200" dirty="0" err="1">
                <a:effectLst/>
                <a:latin typeface="Arial" panose="020B0604020202020204" pitchFamily="34" charset="0"/>
                <a:ea typeface="Times New Roman" panose="02020603050405020304" pitchFamily="18" charset="0"/>
                <a:cs typeface="Arial" panose="020B0604020202020204" pitchFamily="34" charset="0"/>
              </a:rPr>
              <a:t>Inhalar</a:t>
            </a:r>
            <a:r>
              <a:rPr lang="en-US" sz="1200" dirty="0">
                <a:effectLst/>
                <a:latin typeface="Arial" panose="020B0604020202020204" pitchFamily="34" charset="0"/>
                <a:ea typeface="Times New Roman" panose="02020603050405020304" pitchFamily="18" charset="0"/>
                <a:cs typeface="Arial" panose="020B0604020202020204" pitchFamily="34" charset="0"/>
              </a:rPr>
              <a:t> las esporas</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12</a:t>
            </a:fld>
            <a:endParaRPr lang="en-US" dirty="0"/>
          </a:p>
        </p:txBody>
      </p:sp>
    </p:spTree>
    <p:extLst>
      <p:ext uri="{BB962C8B-B14F-4D97-AF65-F5344CB8AC3E}">
        <p14:creationId xmlns:p14="http://schemas.microsoft.com/office/powerpoint/2010/main" val="7318613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lnSpc>
                <a:spcPct val="115000"/>
              </a:lnSpc>
              <a:spcBef>
                <a:spcPts val="0"/>
              </a:spcBef>
              <a:spcAft>
                <a:spcPts val="1200"/>
              </a:spcAft>
            </a:pPr>
            <a:endParaRPr lang="es-GT" sz="1200" b="1" i="0" u="sng" noProof="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Calibri" panose="020F050202020403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primer paso del análisis de problemas es redactar el planteamiento del problema. El planteamiento del problema debe ser claro y sencillo. Cuando escriba el planteamiento del problema, no incluya la solución. Evita sacar conclusiones precipitadas sobre las mejores soluciones y culpar a alguien, ya que esto podría alejar a personas que podrían ser importantes para resolver el problema.</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Calibri" panose="020F050202020403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Estos son ejemplos de un planteamiento del problema malo y bueno sobre el tema de los brotes recurrentes de ántrax.  La afirmación "Los brotes de ántrax siguen produciéndose en comunidades ganaderas poco vacunadas y desinformadas" no es un buen planteamiento del problema. </a:t>
            </a:r>
          </a:p>
          <a:p>
            <a:pPr marL="171450" marR="0" indent="-171450">
              <a:lnSpc>
                <a:spcPct val="115000"/>
              </a:lnSpc>
              <a:spcBef>
                <a:spcPts val="0"/>
              </a:spcBef>
              <a:spcAft>
                <a:spcPts val="120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¿Qué tiene de malo este planteamiento del problema?</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“poco vacunadas y desinformadas" implica soluciones: vacunación y educación. "Comunidades con ganado" implica que sólo las comunidades con ganado están en riesgo. Aunque esta afirmación puede ser cierta en muchos contextos, no es un planteamiento adecuado del problema.  El enunciado "Los brotes de ántrax siguen repitiéndose tanto en la población humana como en la animal" describe el problema, pero evita sugerir sus causas.</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Compruebe con la clase que se han entendido los enunciados de los problemas.</a:t>
            </a:r>
            <a:endParaRPr lang="es-GT" b="1"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2EB32458-B0FD-4E0D-A69A-149897CA0BBB}" type="slidenum">
              <a:rPr lang="en-US" smtClean="0"/>
              <a:t>13</a:t>
            </a:fld>
            <a:endParaRPr lang="en-US" dirty="0"/>
          </a:p>
        </p:txBody>
      </p:sp>
    </p:spTree>
    <p:extLst>
      <p:ext uri="{BB962C8B-B14F-4D97-AF65-F5344CB8AC3E}">
        <p14:creationId xmlns:p14="http://schemas.microsoft.com/office/powerpoint/2010/main" val="24088184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dirty="0">
                <a:effectLst/>
                <a:latin typeface="Arial" panose="020B0604020202020204" pitchFamily="34" charset="0"/>
                <a:ea typeface="Calibri" panose="020F0502020204030204" pitchFamily="34" charset="0"/>
                <a:cs typeface="Arial" panose="020B0604020202020204" pitchFamily="34" charset="0"/>
              </a:rPr>
              <a:t>Notas del instructor:</a:t>
            </a:r>
          </a:p>
          <a:p>
            <a:pPr marL="0" marR="0">
              <a:lnSpc>
                <a:spcPct val="115000"/>
              </a:lnSpc>
              <a:spcBef>
                <a:spcPts val="0"/>
              </a:spcBef>
              <a:spcAft>
                <a:spcPts val="1200"/>
              </a:spcAft>
            </a:pPr>
            <a:endParaRPr lang="es-GT" sz="1200" b="1" i="0" u="sng"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dirty="0">
                <a:effectLst/>
                <a:latin typeface="Arial" panose="020B0604020202020204" pitchFamily="34" charset="0"/>
                <a:ea typeface="Calibri" panose="020F0502020204030204" pitchFamily="34" charset="0"/>
                <a:cs typeface="Arial" panose="020B0604020202020204" pitchFamily="34" charset="0"/>
              </a:rPr>
              <a:t>Diga: </a:t>
            </a:r>
            <a:r>
              <a:rPr lang="es-GT" sz="1200" dirty="0">
                <a:effectLst/>
                <a:latin typeface="Arial" panose="020B0604020202020204" pitchFamily="34" charset="0"/>
                <a:ea typeface="Times New Roman" panose="02020603050405020304" pitchFamily="18" charset="0"/>
                <a:cs typeface="Arial" panose="020B0604020202020204" pitchFamily="34" charset="0"/>
              </a:rPr>
              <a:t>La clase practicará el análisis de problemas utilizando como ejemplo los brotes recurrentes de ántrax. </a:t>
            </a:r>
            <a:endParaRPr lang="es-GT" sz="1200" b="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s-GT" sz="1200" b="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dirty="0">
                <a:effectLst/>
                <a:latin typeface="Arial" panose="020B0604020202020204" pitchFamily="34" charset="0"/>
                <a:ea typeface="Times New Roman" panose="02020603050405020304" pitchFamily="18" charset="0"/>
                <a:cs typeface="Arial" panose="020B0604020202020204" pitchFamily="34" charset="0"/>
              </a:rPr>
              <a:t>¿Cuáles son algunas de las posibles razones por las que siguen produciéndose brotes de ántrax? Piense en razones generales y específicas de su propia comunidad: ¿qué comportamientos o factores ambientales permitirían que los brotes de </a:t>
            </a:r>
            <a:r>
              <a:rPr lang="es-GT" noProof="0" dirty="0"/>
              <a:t>ántrax</a:t>
            </a:r>
            <a:r>
              <a:rPr lang="es-GT" sz="1200" dirty="0">
                <a:effectLst/>
                <a:latin typeface="Arial" panose="020B0604020202020204" pitchFamily="34" charset="0"/>
                <a:ea typeface="Times New Roman" panose="02020603050405020304" pitchFamily="18" charset="0"/>
                <a:cs typeface="Arial" panose="020B0604020202020204" pitchFamily="34" charset="0"/>
              </a:rPr>
              <a:t> se repitieran?</a:t>
            </a:r>
          </a:p>
          <a:p>
            <a:pPr marL="171450" marR="0" indent="-171450">
              <a:lnSpc>
                <a:spcPct val="115000"/>
              </a:lnSpc>
              <a:spcBef>
                <a:spcPts val="0"/>
              </a:spcBef>
              <a:spcAft>
                <a:spcPts val="1200"/>
              </a:spcAft>
              <a:buFont typeface="Wingdings" panose="05000000000000000000" pitchFamily="2" charset="2"/>
              <a:buChar char="§"/>
            </a:pPr>
            <a:endParaRPr lang="es-GT"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dirty="0">
                <a:effectLst/>
                <a:latin typeface="Arial" panose="020B0604020202020204" pitchFamily="34" charset="0"/>
                <a:ea typeface="Times New Roman" panose="02020603050405020304" pitchFamily="18" charset="0"/>
                <a:cs typeface="Arial" panose="020B0604020202020204" pitchFamily="34" charset="0"/>
              </a:rPr>
              <a:t>Respuesta: </a:t>
            </a:r>
            <a:r>
              <a:rPr lang="es-GT" sz="1200" i="1" dirty="0">
                <a:effectLst/>
                <a:latin typeface="Arial" panose="020B0604020202020204" pitchFamily="34" charset="0"/>
                <a:ea typeface="Times New Roman" panose="02020603050405020304" pitchFamily="18" charset="0"/>
                <a:cs typeface="Arial" panose="020B0604020202020204" pitchFamily="34" charset="0"/>
              </a:rPr>
              <a:t>Se pueden aplicar varias respuestas posibles.</a:t>
            </a:r>
          </a:p>
          <a:p>
            <a:pPr marL="285750" marR="0" indent="-285750">
              <a:lnSpc>
                <a:spcPct val="115000"/>
              </a:lnSpc>
              <a:spcBef>
                <a:spcPts val="0"/>
              </a:spcBef>
              <a:spcAft>
                <a:spcPts val="1200"/>
              </a:spcAft>
              <a:buFont typeface="Wingdings" panose="05000000000000000000" pitchFamily="2" charset="2"/>
              <a:buChar char="v"/>
            </a:pPr>
            <a:endParaRPr lang="es-GT"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GT" sz="1200" b="1" i="1" dirty="0">
                <a:effectLst/>
                <a:latin typeface="Arial" panose="020B0604020202020204" pitchFamily="34" charset="0"/>
                <a:ea typeface="Times New Roman" panose="02020603050405020304" pitchFamily="18" charset="0"/>
                <a:cs typeface="Arial" panose="020B0604020202020204" pitchFamily="34" charset="0"/>
              </a:rPr>
              <a:t>La siguiente diapositiva enumera muchas de las causas que pueden mencionarse. Anime a los participantes a utilizar el método "¿Pero por qué? </a:t>
            </a:r>
            <a:endParaRPr lang="es-GT" sz="1200" b="1"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14</a:t>
            </a:fld>
            <a:endParaRPr lang="en-US" dirty="0"/>
          </a:p>
        </p:txBody>
      </p:sp>
    </p:spTree>
    <p:extLst>
      <p:ext uri="{BB962C8B-B14F-4D97-AF65-F5344CB8AC3E}">
        <p14:creationId xmlns:p14="http://schemas.microsoft.com/office/powerpoint/2010/main" val="6793143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del instructor:</a:t>
            </a:r>
          </a:p>
          <a:p>
            <a:pPr marL="0" marR="0">
              <a:lnSpc>
                <a:spcPct val="115000"/>
              </a:lnSpc>
              <a:spcBef>
                <a:spcPts val="0"/>
              </a:spcBef>
              <a:spcAft>
                <a:spcPts val="1200"/>
              </a:spcAft>
            </a:pPr>
            <a:endParaRPr lang="en-US" sz="1200" b="1" i="0" u="sng"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i="0" u="sng" dirty="0">
                <a:effectLst/>
                <a:latin typeface="Arial" panose="020B0604020202020204" pitchFamily="34" charset="0"/>
                <a:ea typeface="Calibri" panose="020F0502020204030204" pitchFamily="34" charset="0"/>
                <a:cs typeface="Arial" panose="020B0604020202020204" pitchFamily="34" charset="0"/>
              </a:rPr>
              <a:t>Diga: </a:t>
            </a:r>
            <a:r>
              <a:rPr lang="en-US" sz="1200" dirty="0">
                <a:effectLst/>
                <a:latin typeface="Arial" panose="020B0604020202020204" pitchFamily="34" charset="0"/>
                <a:ea typeface="Times New Roman" panose="02020603050405020304" pitchFamily="18" charset="0"/>
                <a:cs typeface="Arial" panose="020B0604020202020204" pitchFamily="34" charset="0"/>
              </a:rPr>
              <a:t>Esta diapositiva enumera algunas de las causas que contribuyen a los brotes de ántrax. Para cada una de ellas, puede preguntar "pero, ¿por qué?" varias veces, para llegar a otras causas contribuyentes, o incluso a una causa raíz. </a:t>
            </a: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Permítanos </a:t>
            </a:r>
            <a:r>
              <a:rPr lang="en-US" sz="1200" dirty="0">
                <a:effectLst/>
                <a:latin typeface="Arial" panose="020B0604020202020204" pitchFamily="34" charset="0"/>
                <a:ea typeface="Times New Roman" panose="02020603050405020304" pitchFamily="18" charset="0"/>
                <a:cs typeface="Arial" panose="020B0604020202020204" pitchFamily="34" charset="0"/>
              </a:rPr>
              <a:t>un momento para repasar.</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15</a:t>
            </a:fld>
            <a:endParaRPr lang="en-US" dirty="0"/>
          </a:p>
        </p:txBody>
      </p:sp>
    </p:spTree>
    <p:extLst>
      <p:ext uri="{BB962C8B-B14F-4D97-AF65-F5344CB8AC3E}">
        <p14:creationId xmlns:p14="http://schemas.microsoft.com/office/powerpoint/2010/main" val="7666991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285750" marR="0" indent="-285750">
              <a:lnSpc>
                <a:spcPct val="115000"/>
              </a:lnSpc>
              <a:spcBef>
                <a:spcPts val="0"/>
              </a:spcBef>
              <a:spcAft>
                <a:spcPts val="1200"/>
              </a:spcAft>
              <a:buFont typeface="Wingdings" panose="05000000000000000000" pitchFamily="2" charset="2"/>
              <a:buChar char="§"/>
            </a:pPr>
            <a:endParaRPr lang="es-GT" sz="1200" b="1" i="0" u="sng" noProof="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Calibri" panose="020F050202020403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Una vez enumeradas las posibles causas, hay que organizarlas en categorías o agrupaciones adecuadas. Diferentes personas pueden proponer diferentes agrupaciones.  Para los brotes recurrentes de ántrax, proponemos cuatro posibles agrupaciones generales: medio ambiente, comportamiento de la comunidad, sistema de salud y vigilancia y respuesta. Las utilizaremos como "causas raíz" para nuestro diagrama de espina de pescado.</a:t>
            </a:r>
          </a:p>
          <a:p>
            <a:pPr marL="171450" marR="0" indent="-171450">
              <a:lnSpc>
                <a:spcPct val="115000"/>
              </a:lnSpc>
              <a:spcBef>
                <a:spcPts val="0"/>
              </a:spcBef>
              <a:spcAft>
                <a:spcPts val="120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¿Están de acuerdo con estas agrupaciones? Si no es así, ¿qué cambiarían o añadirían?</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v"/>
              <a:tabLst/>
              <a:defRPr/>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Tenga en cuenta que, aunque los participantes sugieran categorías diferentes, éstas son las cuatro categorías que se utilizarán en el ejemplo del diagrama de espina de pescado.</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Conteste: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Las respuestas variarán.</a:t>
            </a:r>
          </a:p>
          <a:p>
            <a:pPr marL="171450" marR="0" indent="-171450">
              <a:lnSpc>
                <a:spcPct val="115000"/>
              </a:lnSpc>
              <a:spcBef>
                <a:spcPts val="0"/>
              </a:spcBef>
              <a:spcAft>
                <a:spcPts val="1200"/>
              </a:spcAft>
              <a:buFont typeface="Wingdings" panose="05000000000000000000" pitchFamily="2" charset="2"/>
              <a:buChar char="§"/>
            </a:pP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Calibri" panose="020F050202020403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Tenga en cuenta que, aunque estas agrupaciones o categorías principales son bastante amplias, estas cuatro categorías exactas no serán apropiadas para todos y cada uno de los problemas de salud pública.</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16</a:t>
            </a:fld>
            <a:endParaRPr lang="en-US" dirty="0"/>
          </a:p>
        </p:txBody>
      </p:sp>
    </p:spTree>
    <p:extLst>
      <p:ext uri="{BB962C8B-B14F-4D97-AF65-F5344CB8AC3E}">
        <p14:creationId xmlns:p14="http://schemas.microsoft.com/office/powerpoint/2010/main" val="34685824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285750" marR="0" indent="-285750">
              <a:lnSpc>
                <a:spcPct val="115000"/>
              </a:lnSpc>
              <a:spcBef>
                <a:spcPts val="0"/>
              </a:spcBef>
              <a:spcAft>
                <a:spcPts val="1200"/>
              </a:spcAft>
              <a:buFont typeface="Wingdings" panose="05000000000000000000" pitchFamily="2" charset="2"/>
              <a:buChar char="§"/>
            </a:pPr>
            <a:endParaRPr lang="es-GT" sz="1200" b="1" i="0" u="sng" noProof="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Este diagrama se denomina </a:t>
            </a:r>
            <a:r>
              <a:rPr lang="es-GT" sz="1200" b="1" i="1" u="sng" noProof="0" dirty="0">
                <a:effectLst/>
                <a:latin typeface="Arial" panose="020B0604020202020204" pitchFamily="34" charset="0"/>
                <a:ea typeface="Times New Roman" panose="02020603050405020304" pitchFamily="18" charset="0"/>
                <a:cs typeface="Arial" panose="020B0604020202020204" pitchFamily="34" charset="0"/>
              </a:rPr>
              <a:t>diagrama de causa y efecto</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b="1" i="1" u="sng" noProof="0" dirty="0">
                <a:effectLst/>
                <a:latin typeface="Arial" panose="020B0604020202020204" pitchFamily="34" charset="0"/>
                <a:ea typeface="Times New Roman" panose="02020603050405020304" pitchFamily="18" charset="0"/>
                <a:cs typeface="Arial" panose="020B0604020202020204" pitchFamily="34" charset="0"/>
              </a:rPr>
              <a:t>diagrama de espina de pescado </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o </a:t>
            </a:r>
            <a:r>
              <a:rPr lang="es-GT" sz="1200" b="1" i="1" u="sng" noProof="0" dirty="0">
                <a:effectLst/>
                <a:latin typeface="Arial" panose="020B0604020202020204" pitchFamily="34" charset="0"/>
                <a:ea typeface="Times New Roman" panose="02020603050405020304" pitchFamily="18" charset="0"/>
                <a:cs typeface="Arial" panose="020B0604020202020204" pitchFamily="34" charset="0"/>
              </a:rPr>
              <a:t>diagrama de Ishikawa</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 Fue desarrollado por Kaoru Ishikawa, experto japonés en control de calidad y diseño de producción en la industria manufacturera. La intención original de este diagrama era demostrar la relación entre las causas y un mismo problema al analizar fallos en procesos industriales. Su uso más popular fue en el desarrollo de los autos deportivos Mazda.</a:t>
            </a:r>
          </a:p>
          <a:p>
            <a:pPr marL="171450" marR="0" indent="-171450">
              <a:lnSpc>
                <a:spcPct val="115000"/>
              </a:lnSpc>
              <a:spcBef>
                <a:spcPts val="0"/>
              </a:spcBef>
              <a:spcAft>
                <a:spcPts val="1200"/>
              </a:spcAft>
              <a:buFont typeface="Wingdings" panose="05000000000000000000" pitchFamily="2" charset="2"/>
              <a:buChar char="v"/>
            </a:pP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GT" sz="1200" b="1" i="0" u="sng" noProof="0" dirty="0">
                <a:effectLst/>
                <a:latin typeface="Arial" panose="020B0604020202020204" pitchFamily="34" charset="0"/>
                <a:ea typeface="Calibri" panose="020F050202020403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Una vez determinado el planteamiento del problema, el siguiente paso es considerar las causas de raíz del mismo. Utilizaremos un diagrama de causa y efecto, también conocido como diagrama de espina de pescado.</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s-GT" sz="1800"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1200"/>
              </a:spcAft>
            </a:pPr>
            <a:endParaRPr lang="en-US" sz="1800" b="1" i="1"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17</a:t>
            </a:fld>
            <a:endParaRPr lang="en-US" dirty="0"/>
          </a:p>
        </p:txBody>
      </p:sp>
    </p:spTree>
    <p:extLst>
      <p:ext uri="{BB962C8B-B14F-4D97-AF65-F5344CB8AC3E}">
        <p14:creationId xmlns:p14="http://schemas.microsoft.com/office/powerpoint/2010/main" val="40241057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del instructor:</a:t>
            </a:r>
          </a:p>
          <a:p>
            <a:pPr marL="285750" marR="0" indent="-285750">
              <a:lnSpc>
                <a:spcPct val="115000"/>
              </a:lnSpc>
              <a:spcBef>
                <a:spcPts val="0"/>
              </a:spcBef>
              <a:spcAft>
                <a:spcPts val="1200"/>
              </a:spcAft>
              <a:buFont typeface="Wingdings" panose="05000000000000000000" pitchFamily="2" charset="2"/>
              <a:buChar char="§"/>
            </a:pPr>
            <a:endParaRPr lang="en-US" sz="1200" b="1" i="0" u="sng"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Esta diapositiva contiene animaciones para cada sección del diagrama de espina de pescado.</a:t>
            </a:r>
          </a:p>
          <a:p>
            <a:pPr marL="171450" marR="0" indent="-171450">
              <a:lnSpc>
                <a:spcPct val="115000"/>
              </a:lnSpc>
              <a:spcBef>
                <a:spcPts val="0"/>
              </a:spcBef>
              <a:spcAft>
                <a:spcPts val="1200"/>
              </a:spcAft>
              <a:buFont typeface="Wingdings" panose="05000000000000000000" pitchFamily="2" charset="2"/>
              <a:buChar char="v"/>
            </a:pPr>
            <a:endParaRPr lang="en-US" sz="1200"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i="0" u="sng" dirty="0">
                <a:effectLst/>
                <a:latin typeface="Arial" panose="020B0604020202020204" pitchFamily="34" charset="0"/>
                <a:ea typeface="Calibri" panose="020F0502020204030204" pitchFamily="34" charset="0"/>
                <a:cs typeface="Arial" panose="020B0604020202020204" pitchFamily="34" charset="0"/>
              </a:rPr>
              <a:t>Diga: </a:t>
            </a:r>
            <a:r>
              <a:rPr lang="en-US" sz="1200" dirty="0">
                <a:effectLst/>
                <a:latin typeface="Arial" panose="020B0604020202020204" pitchFamily="34" charset="0"/>
                <a:ea typeface="Times New Roman" panose="02020603050405020304" pitchFamily="18" charset="0"/>
                <a:cs typeface="Arial" panose="020B0604020202020204" pitchFamily="34" charset="0"/>
              </a:rPr>
              <a:t>Aquí se muestra el diagrama de espina de pescado con etiquetas para las diferentes secciones del diagrama. Se llama diagrama de espina de pescado porque se parece al esqueleto de un pez. El problema que se analiza se sitúa en la cabeza del pez.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&lt;CLICK&gt;</a:t>
            </a:r>
          </a:p>
          <a:p>
            <a:pPr marL="171450" marR="0" indent="-171450">
              <a:lnSpc>
                <a:spcPct val="115000"/>
              </a:lnSpc>
              <a:spcBef>
                <a:spcPts val="0"/>
              </a:spcBef>
              <a:spcAft>
                <a:spcPts val="120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i="0" u="sng" dirty="0">
                <a:effectLst/>
                <a:latin typeface="Arial" panose="020B0604020202020204" pitchFamily="34" charset="0"/>
                <a:ea typeface="Calibri" panose="020F0502020204030204" pitchFamily="34" charset="0"/>
                <a:cs typeface="Arial" panose="020B0604020202020204" pitchFamily="34" charset="0"/>
              </a:rPr>
              <a:t>Diga: </a:t>
            </a:r>
            <a:r>
              <a:rPr lang="en-US" sz="1200" dirty="0">
                <a:effectLst/>
                <a:latin typeface="Arial" panose="020B0604020202020204" pitchFamily="34" charset="0"/>
                <a:ea typeface="Times New Roman" panose="02020603050405020304" pitchFamily="18" charset="0"/>
                <a:cs typeface="Arial" panose="020B0604020202020204" pitchFamily="34" charset="0"/>
              </a:rPr>
              <a:t>Las grandes categorías de causas se colocan en las casillas al final de cada espina de pescado.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&lt;CLICK&gt;</a:t>
            </a:r>
          </a:p>
          <a:p>
            <a:pPr marL="171450" marR="0" indent="-171450">
              <a:lnSpc>
                <a:spcPct val="115000"/>
              </a:lnSpc>
              <a:spcBef>
                <a:spcPts val="0"/>
              </a:spcBef>
              <a:spcAft>
                <a:spcPts val="120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i="0" u="sng" dirty="0">
                <a:effectLst/>
                <a:latin typeface="Arial" panose="020B0604020202020204" pitchFamily="34" charset="0"/>
                <a:ea typeface="Calibri" panose="020F0502020204030204" pitchFamily="34" charset="0"/>
                <a:cs typeface="Arial" panose="020B0604020202020204" pitchFamily="34" charset="0"/>
              </a:rPr>
              <a:t>Diga: </a:t>
            </a:r>
            <a:r>
              <a:rPr lang="en-US" sz="1200" dirty="0">
                <a:effectLst/>
                <a:latin typeface="Arial" panose="020B0604020202020204" pitchFamily="34" charset="0"/>
                <a:ea typeface="Times New Roman" panose="02020603050405020304" pitchFamily="18" charset="0"/>
                <a:cs typeface="Arial" panose="020B0604020202020204" pitchFamily="34" charset="0"/>
              </a:rPr>
              <a:t>Las causas que han surgido de la lluvia de ideas pueden colocarse en líneas bajo su categoría respectiva</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.&lt;CLICK&gt;</a:t>
            </a:r>
          </a:p>
          <a:p>
            <a:pPr marL="0" marR="0">
              <a:lnSpc>
                <a:spcPct val="115000"/>
              </a:lnSpc>
              <a:spcBef>
                <a:spcPts val="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1200"/>
              </a:spcAft>
              <a:buFont typeface="Wingdings" panose="05000000000000000000" pitchFamily="2" charset="2"/>
              <a:buChar char="§"/>
              <a:tabLst>
                <a:tab pos="1085850" algn="l"/>
              </a:tabLst>
            </a:pPr>
            <a:r>
              <a:rPr lang="en-US" sz="1200" b="1" i="0" u="sng" dirty="0">
                <a:effectLst/>
                <a:latin typeface="Arial" panose="020B0604020202020204" pitchFamily="34" charset="0"/>
                <a:ea typeface="Calibri" panose="020F0502020204030204" pitchFamily="34" charset="0"/>
                <a:cs typeface="Arial" panose="020B0604020202020204" pitchFamily="34" charset="0"/>
              </a:rPr>
              <a:t>Diga: </a:t>
            </a:r>
            <a:r>
              <a:rPr lang="en-US" sz="1200" dirty="0">
                <a:effectLst/>
                <a:latin typeface="Arial" panose="020B0604020202020204" pitchFamily="34" charset="0"/>
                <a:ea typeface="Times New Roman" panose="02020603050405020304" pitchFamily="18" charset="0"/>
                <a:cs typeface="Arial" panose="020B0604020202020204" pitchFamily="34" charset="0"/>
              </a:rPr>
              <a:t>Esto crea una visualización sencilla para comprender la relación entre múltiples causas y un efecto. Mucha gente ve todas las cosas que pueden ir mal y se siente abrumada por el número de causas. La ventaja de analizar un problema de esta manera es que ayuda a organizar y visualizar las causas de un problema, lo que permite ser sistemático en el pensamiento. </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18</a:t>
            </a:fld>
            <a:endParaRPr lang="en-US" dirty="0"/>
          </a:p>
        </p:txBody>
      </p:sp>
    </p:spTree>
    <p:extLst>
      <p:ext uri="{BB962C8B-B14F-4D97-AF65-F5344CB8AC3E}">
        <p14:creationId xmlns:p14="http://schemas.microsoft.com/office/powerpoint/2010/main" val="41222296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i="0" u="sng" dirty="0">
                <a:effectLst/>
                <a:latin typeface="Arial" panose="020B0604020202020204" pitchFamily="34" charset="0"/>
                <a:ea typeface="Calibri" panose="020F0502020204030204" pitchFamily="34" charset="0"/>
                <a:cs typeface="Arial" panose="020B0604020202020204" pitchFamily="34" charset="0"/>
              </a:rPr>
              <a:t>Diga: </a:t>
            </a:r>
            <a:r>
              <a:rPr lang="en-US" sz="1200" b="0" i="0" dirty="0">
                <a:effectLst/>
                <a:latin typeface="Arial" panose="020B0604020202020204" pitchFamily="34" charset="0"/>
                <a:ea typeface="Calibri" panose="020F0502020204030204" pitchFamily="34" charset="0"/>
                <a:cs typeface="Arial" panose="020B0604020202020204" pitchFamily="34" charset="0"/>
              </a:rPr>
              <a:t>Volviendo a nuestro ejemplo del ántrax, aquí el </a:t>
            </a:r>
            <a:r>
              <a:rPr lang="en-US" sz="1200" dirty="0">
                <a:effectLst/>
                <a:latin typeface="Arial" panose="020B0604020202020204" pitchFamily="34" charset="0"/>
                <a:ea typeface="Times New Roman" panose="02020603050405020304" pitchFamily="18" charset="0"/>
                <a:cs typeface="Arial" panose="020B0604020202020204" pitchFamily="34" charset="0"/>
              </a:rPr>
              <a:t>diagrama muestra un resumen del enunciado del problema del ántrax en la cabeza, y las 4 grandes categorías de problemas.</a:t>
            </a:r>
          </a:p>
          <a:p>
            <a:pPr marL="742950" marR="0" lvl="1" indent="-285750">
              <a:lnSpc>
                <a:spcPct val="115000"/>
              </a:lnSpc>
              <a:spcBef>
                <a:spcPts val="0"/>
              </a:spcBef>
              <a:spcAft>
                <a:spcPts val="120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Tenga en cuenta que el orden de las categorías no importa. </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19</a:t>
            </a:fld>
            <a:endParaRPr lang="en-US" dirty="0"/>
          </a:p>
        </p:txBody>
      </p:sp>
    </p:spTree>
    <p:extLst>
      <p:ext uri="{BB962C8B-B14F-4D97-AF65-F5344CB8AC3E}">
        <p14:creationId xmlns:p14="http://schemas.microsoft.com/office/powerpoint/2010/main" val="1079970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Pida </a:t>
            </a:r>
            <a:r>
              <a:rPr lang="en-US" sz="1200" i="0" dirty="0">
                <a:effectLst/>
                <a:latin typeface="Arial" panose="020B0604020202020204" pitchFamily="34" charset="0"/>
                <a:ea typeface="Times New Roman" panose="02020603050405020304" pitchFamily="18" charset="0"/>
                <a:cs typeface="Arial" panose="020B0604020202020204" pitchFamily="34" charset="0"/>
              </a:rPr>
              <a:t>a un voluntario que lea en voz alta los objetivos de aprendizaje.</a:t>
            </a:r>
          </a:p>
          <a:p>
            <a:pPr marL="171450" marR="0" indent="-171450">
              <a:lnSpc>
                <a:spcPct val="115000"/>
              </a:lnSpc>
              <a:spcBef>
                <a:spcPts val="0"/>
              </a:spcBef>
              <a:spcAft>
                <a:spcPts val="1200"/>
              </a:spcAft>
              <a:buFont typeface="Wingdings" panose="05000000000000000000" pitchFamily="2" charset="2"/>
              <a:buChar char="§"/>
            </a:pPr>
            <a:endParaRPr lang="en-US" sz="1200" b="1" i="0"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Diga: </a:t>
            </a:r>
            <a:r>
              <a:rPr lang="en-US" sz="1200" dirty="0">
                <a:effectLst/>
                <a:latin typeface="Arial" panose="020B0604020202020204" pitchFamily="34" charset="0"/>
                <a:ea typeface="Times New Roman" panose="02020603050405020304" pitchFamily="18" charset="0"/>
                <a:cs typeface="Arial" panose="020B0604020202020204" pitchFamily="34" charset="0"/>
              </a:rPr>
              <a:t>Como parte de su trabajo de campo, ha visitado centros sanitarios u otras fuentes de datos de vigilancia. También visitó centros de otros sectores para conocer sus sistemas de vigilancia. </a:t>
            </a:r>
          </a:p>
          <a:p>
            <a:pPr marL="171450" marR="0" indent="-171450">
              <a:lnSpc>
                <a:spcPct val="115000"/>
              </a:lnSpc>
              <a:spcBef>
                <a:spcPts val="0"/>
              </a:spcBef>
              <a:spcAft>
                <a:spcPts val="1200"/>
              </a:spcAft>
              <a:buFont typeface="Wingdings" panose="05000000000000000000" pitchFamily="2" charset="2"/>
              <a:buChar char="§"/>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Pregunte: </a:t>
            </a:r>
            <a:r>
              <a:rPr lang="en-US" sz="1200" dirty="0">
                <a:effectLst/>
                <a:latin typeface="Arial" panose="020B0604020202020204" pitchFamily="34" charset="0"/>
                <a:ea typeface="Times New Roman" panose="02020603050405020304" pitchFamily="18" charset="0"/>
                <a:cs typeface="Arial" panose="020B0604020202020204" pitchFamily="34" charset="0"/>
              </a:rPr>
              <a:t>¿Cuáles son algunos de los principales problemas que ha encontrado en el sistema de vigilancia?</a:t>
            </a:r>
          </a:p>
          <a:p>
            <a:pPr marL="171450" marR="0" indent="-171450">
              <a:lnSpc>
                <a:spcPct val="115000"/>
              </a:lnSpc>
              <a:spcBef>
                <a:spcPts val="0"/>
              </a:spcBef>
              <a:spcAft>
                <a:spcPts val="1200"/>
              </a:spcAft>
              <a:buFont typeface="Wingdings" panose="05000000000000000000" pitchFamily="2" charset="2"/>
              <a:buChar char="§"/>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Solicite algunas respuestas; las respuestas sugeridas figuran en la siguiente diapositiva.</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a:t>
            </a:fld>
            <a:endParaRPr lang="en-US" altLang="en-US" dirty="0"/>
          </a:p>
        </p:txBody>
      </p:sp>
    </p:spTree>
    <p:extLst>
      <p:ext uri="{BB962C8B-B14F-4D97-AF65-F5344CB8AC3E}">
        <p14:creationId xmlns:p14="http://schemas.microsoft.com/office/powerpoint/2010/main" val="19943829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Estas son algunas de las causas que han surgido en la lluvia de ideas, organizadas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por categorías. Tenga en cuenta que algunas causas pueden encajar en varias categorías. No pasa nada: lo importante es incluir las causas relevantes en el diagrama. La ubicación específica y la categorización son menos importantes.  </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Muchas de estas causas pueden ser bastante amplias. Por ejemplo, la falta de vacunación o el acceso deficiente a la atención sanitaria son problemas grandes e importantes que justifican sus propios diagramas de espina de pescado. El propósito de este ejercicio no es resolver todos estos problemas, sino señalar que existen y comprender mejor cómo contribuyen al problema que encabeza el diagrama de espina de pescado (los brotes de ántrax, en este caso). Sin embargo, si quieren, pueden preguntarse "pero ¿por qué?" para algunos de ellos, y crear ramas adicionales más pequeñas para llegar a algunas de las causas contribuyentes, o a una causa raíz. </a:t>
            </a:r>
          </a:p>
          <a:p>
            <a:pPr marL="171450" marR="0" indent="-171450">
              <a:lnSpc>
                <a:spcPct val="115000"/>
              </a:lnSpc>
              <a:spcBef>
                <a:spcPts val="0"/>
              </a:spcBef>
              <a:spcAft>
                <a:spcPts val="1200"/>
              </a:spcAft>
              <a:buFont typeface="Wingdings" panose="05000000000000000000" pitchFamily="2" charset="2"/>
              <a:buChar char="§"/>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Tómese un momento para analizar este diagrama de espina de pescado.</a:t>
            </a:r>
          </a:p>
          <a:p>
            <a:pPr marL="171450" marR="0" indent="-171450">
              <a:lnSpc>
                <a:spcPct val="115000"/>
              </a:lnSpc>
              <a:spcBef>
                <a:spcPts val="0"/>
              </a:spcBef>
              <a:spcAft>
                <a:spcPts val="1200"/>
              </a:spcAft>
              <a:buFont typeface="Wingdings" panose="05000000000000000000" pitchFamily="2" charset="2"/>
              <a:buChar char="§"/>
            </a:pP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Conceda a la clase unos minutos para que asimile este diagrama. Una vez que lo hayan leído, pida a un alumno que interprete y describa el diagrama de espina de pescado con sus propias palabras</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a:t>
            </a:r>
          </a:p>
          <a:p>
            <a:pPr marL="0" marR="0">
              <a:lnSpc>
                <a:spcPct val="115000"/>
              </a:lnSpc>
              <a:spcBef>
                <a:spcPts val="0"/>
              </a:spcBef>
              <a:spcAft>
                <a:spcPts val="18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¿Están de acuerdo con la organización del diagrama? Si no es así, ¿qué cambiarían?</a:t>
            </a:r>
          </a:p>
          <a:p>
            <a:pPr marL="0" marR="0">
              <a:lnSpc>
                <a:spcPct val="115000"/>
              </a:lnSpc>
              <a:spcBef>
                <a:spcPts val="0"/>
              </a:spcBef>
              <a:spcAft>
                <a:spcPts val="1200"/>
              </a:spcAft>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tabLst>
                <a:tab pos="617220" algn="l"/>
              </a:tabLst>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Permita múltiples respuestas y fomente el debate entre los alumnos. Estos diagramas son algo subjetivos, por lo que se permite a los participantes que no estén de acuerdo con este ejemplo. No obstante, deben ser capaces de explicar su propia postura.</a:t>
            </a:r>
          </a:p>
          <a:p>
            <a:pPr marL="171450" marR="0" indent="-171450">
              <a:lnSpc>
                <a:spcPct val="115000"/>
              </a:lnSpc>
              <a:spcBef>
                <a:spcPts val="0"/>
              </a:spcBef>
              <a:spcAft>
                <a:spcPts val="1200"/>
              </a:spcAft>
              <a:buFont typeface="Wingdings" panose="05000000000000000000" pitchFamily="2" charset="2"/>
              <a:buChar char="v"/>
              <a:tabLst>
                <a:tab pos="617220" algn="l"/>
              </a:tabLst>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tabLst>
                <a:tab pos="617220" algn="l"/>
              </a:tabLst>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¿Tienen alguna duda sobre los diagramas de espina de pescado hasta ahora?</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20</a:t>
            </a:fld>
            <a:endParaRPr lang="en-US" dirty="0"/>
          </a:p>
        </p:txBody>
      </p:sp>
    </p:spTree>
    <p:extLst>
      <p:ext uri="{BB962C8B-B14F-4D97-AF65-F5344CB8AC3E}">
        <p14:creationId xmlns:p14="http://schemas.microsoft.com/office/powerpoint/2010/main" val="4337420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No basta con organizar las múltiples causas de un problema. El siguiente paso es utilizar el método de TPN para identificar las áreas en las que una persona tiene o no control. El método TPN se utiliza para determinar cuánto control podemos tener para influir en la causa, o el grado de control.</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Las causas marcadas con una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están totalmente bajo su control para mejorar.</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Se cree que las causas marcadas con una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"P"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pueden mejorarse parcialmente bajo su control.</a:t>
            </a:r>
          </a:p>
          <a:p>
            <a:pPr marL="800100" marR="0" lvl="1" indent="-342900">
              <a:lnSpc>
                <a:spcPct val="115000"/>
              </a:lnSpc>
              <a:spcBef>
                <a:spcPts val="0"/>
              </a:spcBef>
              <a:spcAft>
                <a:spcPts val="120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Las causas marcadas con una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"N"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no están bajo su control para mejorar.</a:t>
            </a:r>
          </a:p>
          <a:p>
            <a:pPr marL="800100" marR="0" lvl="1" indent="-342900">
              <a:lnSpc>
                <a:spcPct val="115000"/>
              </a:lnSpc>
              <a:spcBef>
                <a:spcPts val="0"/>
              </a:spcBef>
              <a:spcAft>
                <a:spcPts val="1200"/>
              </a:spcAft>
              <a:buFont typeface="Courier New" panose="02070309020205020404" pitchFamily="49" charset="0"/>
              <a:buChar char="o"/>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La categorización de las causas y la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asignación de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TPN</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se harán desde la perspectiva de la persona que realice el análisis. Por ejemplo, es probable que un funcionario de vigilancia de distrito realice categorizaciones y asignaciones diferentes a las de un funcionario veterinario nacional. </a:t>
            </a:r>
          </a:p>
          <a:p>
            <a:pPr marL="0" marR="0" lvl="0" indent="0">
              <a:lnSpc>
                <a:spcPct val="115000"/>
              </a:lnSpc>
              <a:spcBef>
                <a:spcPts val="0"/>
              </a:spcBef>
              <a:spcAft>
                <a:spcPts val="1200"/>
              </a:spcAft>
              <a:buFont typeface="Symbol" panose="05050102010706020507" pitchFamily="18" charset="2"/>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21</a:t>
            </a:fld>
            <a:endParaRPr lang="en-US" dirty="0"/>
          </a:p>
        </p:txBody>
      </p:sp>
    </p:spTree>
    <p:extLst>
      <p:ext uri="{BB962C8B-B14F-4D97-AF65-F5344CB8AC3E}">
        <p14:creationId xmlns:p14="http://schemas.microsoft.com/office/powerpoint/2010/main" val="18009442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Diga: </a:t>
            </a:r>
            <a:r>
              <a:rPr lang="en-US" sz="1200" dirty="0">
                <a:effectLst/>
                <a:latin typeface="Arial" panose="020B0604020202020204" pitchFamily="34" charset="0"/>
                <a:ea typeface="Times New Roman" panose="02020603050405020304" pitchFamily="18" charset="0"/>
                <a:cs typeface="Arial" panose="020B0604020202020204" pitchFamily="34" charset="0"/>
              </a:rPr>
              <a:t>Aquí, a cada causa se le ha asignado una </a:t>
            </a:r>
            <a:r>
              <a:rPr lang="en-US" sz="1200" b="1" dirty="0">
                <a:effectLst/>
                <a:latin typeface="Arial" panose="020B0604020202020204" pitchFamily="34" charset="0"/>
                <a:ea typeface="Times New Roman" panose="02020603050405020304" pitchFamily="18" charset="0"/>
                <a:cs typeface="Arial" panose="020B0604020202020204" pitchFamily="34" charset="0"/>
              </a:rPr>
              <a:t>T</a:t>
            </a:r>
            <a:r>
              <a:rPr lang="en-US" sz="1200" dirty="0">
                <a:effectLst/>
                <a:latin typeface="Arial" panose="020B0604020202020204" pitchFamily="34" charset="0"/>
                <a:ea typeface="Times New Roman" panose="02020603050405020304" pitchFamily="18" charset="0"/>
                <a:cs typeface="Arial" panose="020B0604020202020204" pitchFamily="34" charset="0"/>
              </a:rPr>
              <a:t>, una </a:t>
            </a:r>
            <a:r>
              <a:rPr lang="en-US" sz="1200" b="1" dirty="0">
                <a:effectLst/>
                <a:latin typeface="Arial" panose="020B0604020202020204" pitchFamily="34" charset="0"/>
                <a:ea typeface="Times New Roman" panose="02020603050405020304" pitchFamily="18" charset="0"/>
                <a:cs typeface="Arial" panose="020B0604020202020204" pitchFamily="34" charset="0"/>
              </a:rPr>
              <a:t>P </a:t>
            </a:r>
            <a:r>
              <a:rPr lang="en-US" sz="1200" dirty="0">
                <a:effectLst/>
                <a:latin typeface="Arial" panose="020B0604020202020204" pitchFamily="34" charset="0"/>
                <a:ea typeface="Times New Roman" panose="02020603050405020304" pitchFamily="18" charset="0"/>
                <a:cs typeface="Arial" panose="020B0604020202020204" pitchFamily="34" charset="0"/>
              </a:rPr>
              <a:t>o una </a:t>
            </a:r>
            <a:r>
              <a:rPr lang="en-US" sz="1200" b="1" dirty="0">
                <a:effectLst/>
                <a:latin typeface="Arial" panose="020B0604020202020204" pitchFamily="34" charset="0"/>
                <a:ea typeface="Times New Roman" panose="02020603050405020304" pitchFamily="18" charset="0"/>
                <a:cs typeface="Arial" panose="020B0604020202020204" pitchFamily="34" charset="0"/>
              </a:rPr>
              <a:t>N</a:t>
            </a:r>
            <a:r>
              <a:rPr lang="en-US" sz="1200" dirty="0">
                <a:effectLst/>
                <a:latin typeface="Arial" panose="020B0604020202020204" pitchFamily="34" charset="0"/>
                <a:ea typeface="Times New Roman" panose="02020603050405020304" pitchFamily="18" charset="0"/>
                <a:cs typeface="Arial" panose="020B0604020202020204" pitchFamily="34" charset="0"/>
              </a:rPr>
              <a:t>. Los factores con una "</a:t>
            </a:r>
            <a:r>
              <a:rPr lang="en-US" sz="1200" b="1" dirty="0">
                <a:effectLst/>
                <a:latin typeface="Arial" panose="020B0604020202020204" pitchFamily="34" charset="0"/>
                <a:ea typeface="Times New Roman" panose="02020603050405020304" pitchFamily="18" charset="0"/>
                <a:cs typeface="Arial" panose="020B0604020202020204" pitchFamily="34" charset="0"/>
              </a:rPr>
              <a:t>N" </a:t>
            </a:r>
            <a:r>
              <a:rPr lang="en-US" sz="1200" dirty="0">
                <a:effectLst/>
                <a:latin typeface="Arial" panose="020B0604020202020204" pitchFamily="34" charset="0"/>
                <a:ea typeface="Times New Roman" panose="02020603050405020304" pitchFamily="18" charset="0"/>
                <a:cs typeface="Arial" panose="020B0604020202020204" pitchFamily="34" charset="0"/>
              </a:rPr>
              <a:t>son problemas sobre los que un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responsable de vigilancia </a:t>
            </a:r>
            <a:r>
              <a:rPr lang="en-US" sz="1200" dirty="0">
                <a:effectLst/>
                <a:latin typeface="Arial" panose="020B0604020202020204" pitchFamily="34" charset="0"/>
                <a:ea typeface="Times New Roman" panose="02020603050405020304" pitchFamily="18" charset="0"/>
                <a:cs typeface="Arial" panose="020B0604020202020204" pitchFamily="34" charset="0"/>
              </a:rPr>
              <a:t>normalmente </a:t>
            </a:r>
            <a:r>
              <a:rPr lang="en-US" sz="1200" b="1" dirty="0">
                <a:effectLst/>
                <a:latin typeface="Arial" panose="020B0604020202020204" pitchFamily="34" charset="0"/>
                <a:ea typeface="Times New Roman" panose="02020603050405020304" pitchFamily="18" charset="0"/>
                <a:cs typeface="Arial" panose="020B0604020202020204" pitchFamily="34" charset="0"/>
              </a:rPr>
              <a:t>no </a:t>
            </a:r>
            <a:r>
              <a:rPr lang="en-US" sz="1200" dirty="0">
                <a:effectLst/>
                <a:latin typeface="Arial" panose="020B0604020202020204" pitchFamily="34" charset="0"/>
                <a:ea typeface="Times New Roman" panose="02020603050405020304" pitchFamily="18" charset="0"/>
                <a:cs typeface="Arial" panose="020B0604020202020204" pitchFamily="34" charset="0"/>
              </a:rPr>
              <a:t>tendría control. </a:t>
            </a:r>
            <a:r>
              <a:rPr lang="en-US" sz="1200" i="1" dirty="0">
                <a:effectLst/>
                <a:latin typeface="Arial" panose="020B0604020202020204" pitchFamily="34" charset="0"/>
                <a:ea typeface="Times New Roman" panose="02020603050405020304" pitchFamily="18" charset="0"/>
                <a:cs typeface="Arial" panose="020B0604020202020204" pitchFamily="34" charset="0"/>
              </a:rPr>
              <a:t>Por ejemplo, un funcionario de vigilancia de salud pública o sanidad animal no puede hacer nada ante el hecho de que haya </a:t>
            </a:r>
            <a:r>
              <a:rPr lang="en-US" sz="1200" b="1" i="1" dirty="0">
                <a:effectLst/>
                <a:latin typeface="Arial" panose="020B0604020202020204" pitchFamily="34" charset="0"/>
                <a:ea typeface="Times New Roman" panose="02020603050405020304" pitchFamily="18" charset="0"/>
                <a:cs typeface="Arial" panose="020B0604020202020204" pitchFamily="34" charset="0"/>
              </a:rPr>
              <a:t>contacto con el ganado </a:t>
            </a:r>
            <a:r>
              <a:rPr lang="en-US" sz="1200" i="1" dirty="0">
                <a:effectLst/>
                <a:latin typeface="Arial" panose="020B0604020202020204" pitchFamily="34" charset="0"/>
                <a:ea typeface="Times New Roman" panose="02020603050405020304" pitchFamily="18" charset="0"/>
                <a:cs typeface="Arial" panose="020B0604020202020204" pitchFamily="34" charset="0"/>
              </a:rPr>
              <a:t>o que </a:t>
            </a:r>
            <a:r>
              <a:rPr lang="en-US" sz="1200" b="1" i="1" dirty="0">
                <a:effectLst/>
                <a:latin typeface="Arial" panose="020B0604020202020204" pitchFamily="34" charset="0"/>
                <a:ea typeface="Times New Roman" panose="02020603050405020304" pitchFamily="18" charset="0"/>
                <a:cs typeface="Arial" panose="020B0604020202020204" pitchFamily="34" charset="0"/>
              </a:rPr>
              <a:t>no haya suficientes veterinarios </a:t>
            </a:r>
            <a:r>
              <a:rPr lang="en-US" sz="1200" i="1" dirty="0">
                <a:effectLst/>
                <a:latin typeface="Arial" panose="020B0604020202020204" pitchFamily="34" charset="0"/>
                <a:ea typeface="Times New Roman" panose="02020603050405020304" pitchFamily="18" charset="0"/>
                <a:cs typeface="Arial" panose="020B0604020202020204" pitchFamily="34" charset="0"/>
              </a:rPr>
              <a:t>en una zona. No es tarea de un funcionario de vigilancia solucionar ese problema.</a:t>
            </a:r>
          </a:p>
          <a:p>
            <a:pPr marL="171450" marR="0" indent="-171450">
              <a:lnSpc>
                <a:spcPct val="115000"/>
              </a:lnSpc>
              <a:spcBef>
                <a:spcPts val="0"/>
              </a:spcBef>
              <a:spcAft>
                <a:spcPts val="1200"/>
              </a:spcAft>
              <a:buFont typeface="Wingdings" panose="05000000000000000000" pitchFamily="2" charset="2"/>
              <a:buChar char="§"/>
            </a:pPr>
            <a:endParaRPr lang="en-US" sz="1200"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Diga: </a:t>
            </a:r>
            <a:r>
              <a:rPr lang="en-US" sz="1200" dirty="0">
                <a:effectLst/>
                <a:latin typeface="Arial" panose="020B0604020202020204" pitchFamily="34" charset="0"/>
                <a:ea typeface="Times New Roman" panose="02020603050405020304" pitchFamily="18" charset="0"/>
                <a:cs typeface="Arial" panose="020B0604020202020204" pitchFamily="34" charset="0"/>
              </a:rPr>
              <a:t>Las causas con una </a:t>
            </a:r>
            <a:r>
              <a:rPr lang="en-US" sz="1200" b="1" dirty="0">
                <a:effectLst/>
                <a:latin typeface="Arial" panose="020B0604020202020204" pitchFamily="34" charset="0"/>
                <a:ea typeface="Times New Roman" panose="02020603050405020304" pitchFamily="18" charset="0"/>
                <a:cs typeface="Arial" panose="020B0604020202020204" pitchFamily="34" charset="0"/>
              </a:rPr>
              <a:t>"P" </a:t>
            </a:r>
            <a:r>
              <a:rPr lang="en-US" sz="1200" dirty="0">
                <a:effectLst/>
                <a:latin typeface="Arial" panose="020B0604020202020204" pitchFamily="34" charset="0"/>
                <a:ea typeface="Times New Roman" panose="02020603050405020304" pitchFamily="18" charset="0"/>
                <a:cs typeface="Arial" panose="020B0604020202020204" pitchFamily="34" charset="0"/>
              </a:rPr>
              <a:t>son cosas sobre las que un agente de vigilancia tiene un control parcial. Es decir, es posible que puedan influir en ciertos elementos de ese factor, pero no pueden solucionar ese problema por sí solos. </a:t>
            </a:r>
            <a:r>
              <a:rPr lang="en-US" sz="1200" i="1" dirty="0">
                <a:effectLst/>
                <a:latin typeface="Arial" panose="020B0604020202020204" pitchFamily="34" charset="0"/>
                <a:ea typeface="Times New Roman" panose="02020603050405020304" pitchFamily="18" charset="0"/>
                <a:cs typeface="Arial" panose="020B0604020202020204" pitchFamily="34" charset="0"/>
              </a:rPr>
              <a:t>Por ejemplo, un agente de vigilancia puede hacer algunas cosas para abordar la </a:t>
            </a:r>
            <a:r>
              <a:rPr lang="en-US" sz="1200" b="1" i="1" dirty="0">
                <a:effectLst/>
                <a:latin typeface="Arial" panose="020B0604020202020204" pitchFamily="34" charset="0"/>
                <a:ea typeface="Times New Roman" panose="02020603050405020304" pitchFamily="18" charset="0"/>
                <a:cs typeface="Arial" panose="020B0604020202020204" pitchFamily="34" charset="0"/>
              </a:rPr>
              <a:t>falta de concienciación </a:t>
            </a:r>
            <a:r>
              <a:rPr lang="en-US" sz="1200" i="1" dirty="0">
                <a:effectLst/>
                <a:latin typeface="Arial" panose="020B0604020202020204" pitchFamily="34" charset="0"/>
                <a:ea typeface="Times New Roman" panose="02020603050405020304" pitchFamily="18" charset="0"/>
                <a:cs typeface="Arial" panose="020B0604020202020204" pitchFamily="34" charset="0"/>
              </a:rPr>
              <a:t>sobre el ántrax en la comunidad, pero no puede obligar a todas las personas que puedan verse afectadas a aprender todo lo que necesitan saber.</a:t>
            </a:r>
          </a:p>
          <a:p>
            <a:pPr marL="171450" marR="0" indent="-171450">
              <a:lnSpc>
                <a:spcPct val="115000"/>
              </a:lnSpc>
              <a:spcBef>
                <a:spcPts val="0"/>
              </a:spcBef>
              <a:spcAft>
                <a:spcPts val="1200"/>
              </a:spcAft>
              <a:buFont typeface="Wingdings" panose="05000000000000000000" pitchFamily="2" charset="2"/>
              <a:buChar char="§"/>
            </a:pPr>
            <a:endParaRPr lang="en-US" sz="1200"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Diga: </a:t>
            </a:r>
            <a:r>
              <a:rPr lang="en-US" sz="1200" dirty="0">
                <a:effectLst/>
                <a:latin typeface="Arial" panose="020B0604020202020204" pitchFamily="34" charset="0"/>
                <a:ea typeface="Times New Roman" panose="02020603050405020304" pitchFamily="18" charset="0"/>
                <a:cs typeface="Arial" panose="020B0604020202020204" pitchFamily="34" charset="0"/>
              </a:rPr>
              <a:t>Por último, las causas marcadas con una "</a:t>
            </a:r>
            <a:r>
              <a:rPr lang="en-US" sz="1200" b="1" dirty="0">
                <a:effectLst/>
                <a:latin typeface="Arial" panose="020B0604020202020204" pitchFamily="34" charset="0"/>
                <a:ea typeface="Times New Roman" panose="02020603050405020304" pitchFamily="18" charset="0"/>
                <a:cs typeface="Arial" panose="020B0604020202020204" pitchFamily="34" charset="0"/>
              </a:rPr>
              <a:t>T" </a:t>
            </a:r>
            <a:r>
              <a:rPr lang="en-US" sz="1200" dirty="0">
                <a:effectLst/>
                <a:latin typeface="Arial" panose="020B0604020202020204" pitchFamily="34" charset="0"/>
                <a:ea typeface="Times New Roman" panose="02020603050405020304" pitchFamily="18" charset="0"/>
                <a:cs typeface="Arial" panose="020B0604020202020204" pitchFamily="34" charset="0"/>
              </a:rPr>
              <a:t>son aquellas sobre las que el vigilante tiene un control directo y el poder de abordarlas en su totalidad. </a:t>
            </a:r>
            <a:r>
              <a:rPr lang="en-US" sz="1200" i="1" dirty="0">
                <a:effectLst/>
                <a:latin typeface="Arial" panose="020B0604020202020204" pitchFamily="34" charset="0"/>
                <a:ea typeface="Times New Roman" panose="02020603050405020304" pitchFamily="18" charset="0"/>
                <a:cs typeface="Arial" panose="020B0604020202020204" pitchFamily="34" charset="0"/>
              </a:rPr>
              <a:t>Por ejemplo, </a:t>
            </a:r>
            <a:r>
              <a:rPr lang="en-US" sz="1200" b="1" i="1" dirty="0">
                <a:effectLst/>
                <a:latin typeface="Arial" panose="020B0604020202020204" pitchFamily="34" charset="0"/>
                <a:ea typeface="Times New Roman" panose="02020603050405020304" pitchFamily="18" charset="0"/>
                <a:cs typeface="Arial" panose="020B0604020202020204" pitchFamily="34" charset="0"/>
              </a:rPr>
              <a:t>que no se revisen regularmente los informes </a:t>
            </a:r>
            <a:r>
              <a:rPr lang="en-US" sz="1200" i="1" dirty="0">
                <a:effectLst/>
                <a:latin typeface="Arial" panose="020B0604020202020204" pitchFamily="34" charset="0"/>
                <a:ea typeface="Times New Roman" panose="02020603050405020304" pitchFamily="18" charset="0"/>
                <a:cs typeface="Arial" panose="020B0604020202020204" pitchFamily="34" charset="0"/>
              </a:rPr>
              <a:t>es algo que el responsable de vigilancia puede cambiar mañana mismo. Puede establecer su propia política de revisión de los informes recibidos. </a:t>
            </a:r>
            <a:r>
              <a:rPr lang="en-US" sz="1200" dirty="0">
                <a:effectLst/>
                <a:latin typeface="Arial" panose="020B0604020202020204" pitchFamily="34" charset="0"/>
                <a:ea typeface="Times New Roman" panose="02020603050405020304" pitchFamily="18" charset="0"/>
                <a:cs typeface="Arial" panose="020B0604020202020204" pitchFamily="34" charset="0"/>
              </a:rPr>
              <a:t>Lo mismo puede decirse de </a:t>
            </a:r>
            <a:r>
              <a:rPr lang="en-US" sz="1200" b="1" dirty="0">
                <a:effectLst/>
                <a:latin typeface="Arial" panose="020B0604020202020204" pitchFamily="34" charset="0"/>
                <a:ea typeface="Times New Roman" panose="02020603050405020304" pitchFamily="18" charset="0"/>
                <a:cs typeface="Arial" panose="020B0604020202020204" pitchFamily="34" charset="0"/>
              </a:rPr>
              <a:t>la falta de comunicación/retroalimentación</a:t>
            </a:r>
            <a:r>
              <a:rPr lang="en-US" sz="1200" dirty="0">
                <a:effectLst/>
                <a:latin typeface="Arial" panose="020B0604020202020204" pitchFamily="34" charset="0"/>
                <a:ea typeface="Times New Roman" panose="02020603050405020304" pitchFamily="18" charset="0"/>
                <a:cs typeface="Arial" panose="020B0604020202020204" pitchFamily="34" charset="0"/>
              </a:rPr>
              <a:t>. Los agentes de vigilancia pueden tomar su propia decisión de comunicar la información tanto hacia arriba como hacia abajo. De hecho, estas dos habilidades ya se han enseñado en Frontline hasta ahora.</a:t>
            </a:r>
          </a:p>
          <a:p>
            <a:pPr marL="171450" marR="0" indent="-171450">
              <a:lnSpc>
                <a:spcPct val="115000"/>
              </a:lnSpc>
              <a:spcBef>
                <a:spcPts val="0"/>
              </a:spcBef>
              <a:spcAft>
                <a:spcPts val="120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Pregunta: </a:t>
            </a:r>
            <a:r>
              <a:rPr lang="en-US" sz="1200" dirty="0">
                <a:effectLst/>
                <a:latin typeface="Arial" panose="020B0604020202020204" pitchFamily="34" charset="0"/>
                <a:ea typeface="Times New Roman" panose="02020603050405020304" pitchFamily="18" charset="0"/>
                <a:cs typeface="Arial" panose="020B0604020202020204" pitchFamily="34" charset="0"/>
              </a:rPr>
              <a:t>¿Cómo pueden ayudarte estas denominaciones a decidir qué hacer con el problema?</a:t>
            </a: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n-US" sz="1200" dirty="0">
                <a:effectLst/>
                <a:latin typeface="Arial" panose="020B0604020202020204" pitchFamily="34" charset="0"/>
                <a:ea typeface="Times New Roman" panose="02020603050405020304" pitchFamily="18" charset="0"/>
                <a:cs typeface="Arial" panose="020B0604020202020204" pitchFamily="34" charset="0"/>
              </a:rPr>
              <a:t>(s) respuesta(s).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Conteste: </a:t>
            </a:r>
            <a:r>
              <a:rPr lang="en-US" sz="1200" i="1" dirty="0">
                <a:effectLst/>
                <a:latin typeface="Arial" panose="020B0604020202020204" pitchFamily="34" charset="0"/>
                <a:ea typeface="Times New Roman" panose="02020603050405020304" pitchFamily="18" charset="0"/>
                <a:cs typeface="Arial" panose="020B0604020202020204" pitchFamily="34" charset="0"/>
              </a:rPr>
              <a:t>Las causas etiquetadas como "</a:t>
            </a:r>
            <a:r>
              <a:rPr lang="en-US" sz="1200" b="1" i="1" dirty="0">
                <a:effectLst/>
                <a:latin typeface="Arial" panose="020B0604020202020204" pitchFamily="34" charset="0"/>
                <a:ea typeface="Times New Roman" panose="02020603050405020304" pitchFamily="18" charset="0"/>
                <a:cs typeface="Arial" panose="020B0604020202020204" pitchFamily="34" charset="0"/>
              </a:rPr>
              <a:t>T</a:t>
            </a:r>
            <a:r>
              <a:rPr lang="en-US" sz="1200" i="1" dirty="0">
                <a:effectLst/>
                <a:latin typeface="Arial" panose="020B0604020202020204" pitchFamily="34" charset="0"/>
                <a:ea typeface="Times New Roman" panose="02020603050405020304" pitchFamily="18" charset="0"/>
                <a:cs typeface="Arial" panose="020B0604020202020204" pitchFamily="34" charset="0"/>
              </a:rPr>
              <a:t>" (Total) o "</a:t>
            </a:r>
            <a:r>
              <a:rPr lang="en-US" sz="1200" b="1" i="1" dirty="0">
                <a:effectLst/>
                <a:latin typeface="Arial" panose="020B0604020202020204" pitchFamily="34" charset="0"/>
                <a:ea typeface="Times New Roman" panose="02020603050405020304" pitchFamily="18" charset="0"/>
                <a:cs typeface="Arial" panose="020B0604020202020204" pitchFamily="34" charset="0"/>
              </a:rPr>
              <a:t>P" </a:t>
            </a:r>
            <a:r>
              <a:rPr lang="en-US" sz="1200" i="1" dirty="0">
                <a:effectLst/>
                <a:latin typeface="Arial" panose="020B0604020202020204" pitchFamily="34" charset="0"/>
                <a:ea typeface="Times New Roman" panose="02020603050405020304" pitchFamily="18" charset="0"/>
                <a:cs typeface="Arial" panose="020B0604020202020204" pitchFamily="34" charset="0"/>
              </a:rPr>
              <a:t>(Parcial) son las primeras en las que hay que centrarse. Las causas etiquetadas con </a:t>
            </a:r>
            <a:r>
              <a:rPr lang="en-US" sz="1200" b="1" i="1" dirty="0">
                <a:effectLst/>
                <a:latin typeface="Arial" panose="020B0604020202020204" pitchFamily="34" charset="0"/>
                <a:ea typeface="Times New Roman" panose="02020603050405020304" pitchFamily="18" charset="0"/>
                <a:cs typeface="Arial" panose="020B0604020202020204" pitchFamily="34" charset="0"/>
              </a:rPr>
              <a:t>una "N" </a:t>
            </a:r>
            <a:r>
              <a:rPr lang="en-US" sz="1200" i="1" dirty="0">
                <a:effectLst/>
                <a:latin typeface="Arial" panose="020B0604020202020204" pitchFamily="34" charset="0"/>
                <a:ea typeface="Times New Roman" panose="02020603050405020304" pitchFamily="18" charset="0"/>
                <a:cs typeface="Arial" panose="020B0604020202020204" pitchFamily="34" charset="0"/>
              </a:rPr>
              <a:t>(No) podrían señalarse a aquellos que tienen control o influencia sobre ellas.</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22</a:t>
            </a:fld>
            <a:endParaRPr lang="en-US" dirty="0"/>
          </a:p>
        </p:txBody>
      </p:sp>
    </p:spTree>
    <p:extLst>
      <p:ext uri="{BB962C8B-B14F-4D97-AF65-F5344CB8AC3E}">
        <p14:creationId xmlns:p14="http://schemas.microsoft.com/office/powerpoint/2010/main" val="3936261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Una vez asignadas las causas como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T, P o N</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resulta más fácil decidir en qué causas centrarse para abordar el problema. Estas se denominan "causas clave". </a:t>
            </a:r>
          </a:p>
          <a:p>
            <a:pPr marL="171450" marR="0" indent="-171450">
              <a:spcBef>
                <a:spcPts val="1200"/>
              </a:spcBef>
              <a:spcAft>
                <a:spcPts val="60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Al ver el ejemplo del ántrax, ¿cuál de las causas elegiría para realizar una intervención?</a:t>
            </a:r>
          </a:p>
          <a:p>
            <a:pPr marL="171450" marR="0" indent="-171450">
              <a:spcBef>
                <a:spcPts val="1200"/>
              </a:spcBef>
              <a:spcAft>
                <a:spcPts val="600"/>
              </a:spcAft>
              <a:buFont typeface="Wingdings" panose="05000000000000000000" pitchFamily="2" charset="2"/>
              <a:buChar char="§"/>
            </a:pP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r>
              <a:rPr lang="es-GT" sz="1200" b="1" i="0" noProof="0" dirty="0">
                <a:effectLst/>
                <a:latin typeface="Arial" panose="020B0604020202020204" pitchFamily="34" charset="0"/>
                <a:ea typeface="Times New Roman" panose="02020603050405020304" pitchFamily="18" charset="0"/>
                <a:cs typeface="Arial" panose="020B0604020202020204" pitchFamily="34" charset="0"/>
              </a:rPr>
              <a:t>Vuelva a la diapositiva 22 mientras los alumnos reflexionan.</a:t>
            </a:r>
          </a:p>
          <a:p>
            <a:pPr marL="171450" marR="0" indent="-171450">
              <a:spcBef>
                <a:spcPts val="1200"/>
              </a:spcBef>
              <a:spcAft>
                <a:spcPts val="600"/>
              </a:spcAft>
              <a:buFont typeface="Wingdings" panose="05000000000000000000" pitchFamily="2" charset="2"/>
              <a:buChar char="v"/>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Deje que los alumnos respondan y expliquen qué harían. Las respuestas pueden ser múltiples y deben considerar el problema en su propio contexto.</a:t>
            </a:r>
          </a:p>
        </p:txBody>
      </p:sp>
      <p:sp>
        <p:nvSpPr>
          <p:cNvPr id="4" name="Slide Number Placeholder 3"/>
          <p:cNvSpPr>
            <a:spLocks noGrp="1"/>
          </p:cNvSpPr>
          <p:nvPr>
            <p:ph type="sldNum" sz="quarter" idx="10"/>
          </p:nvPr>
        </p:nvSpPr>
        <p:spPr/>
        <p:txBody>
          <a:bodyPr/>
          <a:lstStyle/>
          <a:p>
            <a:fld id="{2EB32458-B0FD-4E0D-A69A-149897CA0BBB}" type="slidenum">
              <a:rPr lang="en-US" smtClean="0"/>
              <a:t>23</a:t>
            </a:fld>
            <a:endParaRPr lang="en-US" dirty="0"/>
          </a:p>
        </p:txBody>
      </p:sp>
    </p:spTree>
    <p:extLst>
      <p:ext uri="{BB962C8B-B14F-4D97-AF65-F5344CB8AC3E}">
        <p14:creationId xmlns:p14="http://schemas.microsoft.com/office/powerpoint/2010/main" val="12681738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12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¿Qué notan en las causas etiquetadas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como 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o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P</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171450" marR="0" indent="-171450">
              <a:lnSpc>
                <a:spcPct val="115000"/>
              </a:lnSpc>
              <a:spcBef>
                <a:spcPts val="0"/>
              </a:spcBef>
              <a:spcAft>
                <a:spcPts val="120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Casi todas las causas T y P son categorías del Sistema Sanitario o de Vigilancia y Respuesta.</a:t>
            </a:r>
          </a:p>
          <a:p>
            <a:pPr marL="171450" marR="0" indent="-171450">
              <a:lnSpc>
                <a:spcPct val="115000"/>
              </a:lnSpc>
              <a:spcBef>
                <a:spcPts val="0"/>
              </a:spcBef>
              <a:spcAft>
                <a:spcPts val="1200"/>
              </a:spcAft>
              <a:buFont typeface="Wingdings" panose="05000000000000000000" pitchFamily="2" charset="2"/>
              <a:buChar char="§"/>
            </a:pP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Fíjese en los factores enumerados en medio ambiente/animal. Ninguno de ellos está bajo el control de un oficial de vigilancia humana, típico. Por lo tanto, es importante saber no sólo que se trata de factores relacionados, sino también que el tiempo de un oficial de vigilancia está mejor empleado en otras áreas.</a:t>
            </a:r>
          </a:p>
          <a:p>
            <a:pPr marL="171450" marR="0" indent="-171450">
              <a:lnSpc>
                <a:spcPct val="115000"/>
              </a:lnSpc>
              <a:spcBef>
                <a:spcPts val="0"/>
              </a:spcBef>
              <a:spcAft>
                <a:spcPts val="120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Utilizando este método de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TPN</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¿en qué ámbitos es más probable que proponga una intervención? Elija una o dos causas T o P y explique por qué es importante abordarlas.</a:t>
            </a:r>
          </a:p>
          <a:p>
            <a:pPr marL="171450" marR="0" indent="-171450">
              <a:lnSpc>
                <a:spcPct val="115000"/>
              </a:lnSpc>
              <a:spcBef>
                <a:spcPts val="0"/>
              </a:spcBef>
              <a:spcAft>
                <a:spcPts val="1200"/>
              </a:spcAft>
              <a:buFont typeface="Wingdings" panose="05000000000000000000" pitchFamily="2" charset="2"/>
              <a:buChar char="§"/>
            </a:pP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Permita que al menos dos participantes respondan y expliquen su razonamiento. Si un participante elige una causa sobre la que no tiene control, pídale que describa </a:t>
            </a:r>
            <a:r>
              <a:rPr lang="es-GT" sz="1200" b="1" i="1" u="sng" noProof="0" dirty="0">
                <a:effectLst/>
                <a:latin typeface="Arial" panose="020B0604020202020204" pitchFamily="34" charset="0"/>
                <a:ea typeface="Times New Roman" panose="02020603050405020304" pitchFamily="18" charset="0"/>
                <a:cs typeface="Arial" panose="020B0604020202020204" pitchFamily="34" charset="0"/>
              </a:rPr>
              <a:t>específicamente </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cómo abordaría esa causa, lo que le permitirá comprender por qué esa intervención sería inadecuada</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a:t>
            </a:r>
          </a:p>
          <a:p>
            <a:pPr marL="0" marR="0">
              <a:lnSpc>
                <a:spcPct val="115000"/>
              </a:lnSpc>
              <a:spcBef>
                <a:spcPts val="0"/>
              </a:spcBef>
              <a:spcAft>
                <a:spcPts val="1200"/>
              </a:spcAft>
              <a:tabLst>
                <a:tab pos="617220" algn="l"/>
              </a:tabLst>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tabLst>
                <a:tab pos="617220" algn="l"/>
              </a:tabLst>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Un reto común en el nivel de FETP-</a:t>
            </a:r>
            <a:r>
              <a:rPr lang="es-GT" sz="1200" b="1" i="1" noProof="0" dirty="0" err="1">
                <a:effectLst/>
                <a:latin typeface="Arial" panose="020B0604020202020204" pitchFamily="34" charset="0"/>
                <a:ea typeface="Times New Roman" panose="02020603050405020304" pitchFamily="18" charset="0"/>
                <a:cs typeface="Arial" panose="020B0604020202020204" pitchFamily="34" charset="0"/>
              </a:rPr>
              <a:t>Frontline</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 es que los participantes acuden al Taller 3 con recomendaciones que son demasiado grandes para que ellos las aborden o lleven a cabo, o recomendaciones que están fuera de su ámbito de trabajo (por ejemplo, sugerir poner un inodoro lavable en cada hogar para prevenir brotes de cólera). Esto no es competencia de un responsable de vigilancia. Las recomendaciones y acciones propuestas deben limitarse a lo que está parcial o totalmente bajo su control.</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24</a:t>
            </a:fld>
            <a:endParaRPr lang="en-US" dirty="0"/>
          </a:p>
        </p:txBody>
      </p:sp>
    </p:spTree>
    <p:extLst>
      <p:ext uri="{BB962C8B-B14F-4D97-AF65-F5344CB8AC3E}">
        <p14:creationId xmlns:p14="http://schemas.microsoft.com/office/powerpoint/2010/main" val="5949643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Ahora que se han identificado las áreas apropiadas para la intervención, ¿qué pasos hay que dar para crear la mejor intervención posible? A continuación se enumeran los pasos para crear un plan de mejora.</a:t>
            </a:r>
          </a:p>
          <a:p>
            <a:pPr marL="171450" marR="0" indent="-171450">
              <a:lnSpc>
                <a:spcPct val="115000"/>
              </a:lnSpc>
              <a:spcBef>
                <a:spcPts val="0"/>
              </a:spcBef>
              <a:spcAft>
                <a:spcPts val="1200"/>
              </a:spcAft>
              <a:buFont typeface="Wingdings" panose="05000000000000000000" pitchFamily="2" charset="2"/>
              <a:buChar char="§"/>
            </a:pP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i="0" noProof="0" dirty="0">
                <a:effectLst/>
                <a:latin typeface="Arial" panose="020B0604020202020204" pitchFamily="34" charset="0"/>
                <a:ea typeface="Times New Roman" panose="02020603050405020304" pitchFamily="18" charset="0"/>
                <a:cs typeface="Arial" panose="020B0604020202020204" pitchFamily="34" charset="0"/>
              </a:rPr>
              <a:t>Pida a un voluntario que lea la diapositiva en voz alta.</a:t>
            </a:r>
          </a:p>
          <a:p>
            <a:pPr marL="171450" marR="0" indent="-171450">
              <a:lnSpc>
                <a:spcPct val="115000"/>
              </a:lnSpc>
              <a:spcBef>
                <a:spcPts val="0"/>
              </a:spcBef>
              <a:spcAft>
                <a:spcPts val="1200"/>
              </a:spcAft>
              <a:buFont typeface="Wingdings" panose="05000000000000000000" pitchFamily="2" charset="2"/>
              <a:buChar char="§"/>
            </a:pPr>
            <a:endParaRPr lang="es-GT"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siguiente diapositiva nos llevará a través de un ejemplo de cómo desarrollar una intervención razonable para los brotes de ántrax.</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25</a:t>
            </a:fld>
            <a:endParaRPr lang="en-US" dirty="0"/>
          </a:p>
        </p:txBody>
      </p:sp>
    </p:spTree>
    <p:extLst>
      <p:ext uri="{BB962C8B-B14F-4D97-AF65-F5344CB8AC3E}">
        <p14:creationId xmlns:p14="http://schemas.microsoft.com/office/powerpoint/2010/main" val="37268757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Diga: </a:t>
            </a:r>
            <a:r>
              <a:rPr lang="en-US" sz="1200" dirty="0">
                <a:effectLst/>
                <a:latin typeface="Arial" panose="020B0604020202020204" pitchFamily="34" charset="0"/>
                <a:ea typeface="Times New Roman" panose="02020603050405020304" pitchFamily="18" charset="0"/>
                <a:cs typeface="Arial" panose="020B0604020202020204" pitchFamily="34" charset="0"/>
              </a:rPr>
              <a:t>Utilicemos como ejemplo "No hay revisión periódica de los informes".</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Diga</a:t>
            </a:r>
            <a:r>
              <a:rPr lang="en-US" sz="1200" dirty="0">
                <a:effectLst/>
                <a:latin typeface="Arial" panose="020B0604020202020204" pitchFamily="34" charset="0"/>
                <a:ea typeface="Times New Roman" panose="02020603050405020304" pitchFamily="18" charset="0"/>
                <a:cs typeface="Arial" panose="020B0604020202020204" pitchFamily="34" charset="0"/>
              </a:rPr>
              <a:t>: Primero, recompile las ideas y haga preguntas de seguimiento:</a:t>
            </a:r>
          </a:p>
          <a:p>
            <a:pPr marL="685800" marR="0" lvl="1" indent="-2286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¿Quién es el responsable?</a:t>
            </a:r>
          </a:p>
          <a:p>
            <a:pPr marL="685800" marR="0" lvl="1" indent="-2286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¿Existe un protocolo para revisar los informes? ¿Se sigue? ¿Por qué sí o por qué no?</a:t>
            </a:r>
          </a:p>
          <a:p>
            <a:pPr marL="685800" marR="0" lvl="1" indent="-228600">
              <a:lnSpc>
                <a:spcPct val="115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Times New Roman" panose="02020603050405020304" pitchFamily="18" charset="0"/>
                <a:cs typeface="Arial" panose="020B0604020202020204" pitchFamily="34" charset="0"/>
              </a:rPr>
              <a:t>¿Son conscientes los responsables de ello?</a:t>
            </a:r>
          </a:p>
          <a:p>
            <a:pPr marL="685800" marR="0" lvl="1" indent="-228600">
              <a:lnSpc>
                <a:spcPct val="115000"/>
              </a:lnSpc>
              <a:spcBef>
                <a:spcPts val="0"/>
              </a:spcBef>
              <a:spcAft>
                <a:spcPts val="0"/>
              </a:spcAft>
              <a:buFont typeface="Courier New" panose="02070309020205020404" pitchFamily="49" charset="0"/>
              <a:buChar char="o"/>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Diga: </a:t>
            </a:r>
            <a:r>
              <a:rPr lang="en-US" sz="1200" b="0" u="none" dirty="0">
                <a:effectLst/>
                <a:latin typeface="Arial" panose="020B0604020202020204" pitchFamily="34" charset="0"/>
                <a:ea typeface="Times New Roman" panose="02020603050405020304" pitchFamily="18" charset="0"/>
                <a:cs typeface="Arial" panose="020B0604020202020204" pitchFamily="34" charset="0"/>
              </a:rPr>
              <a:t>Utilice el método de "comprar el porqué" para llegar a las causas contribuyentes y, potencialmente, a las </a:t>
            </a:r>
            <a:r>
              <a:rPr lang="en-US" sz="1200" b="0" u="none" dirty="0" err="1">
                <a:effectLst/>
                <a:latin typeface="Arial" panose="020B0604020202020204" pitchFamily="34" charset="0"/>
                <a:ea typeface="Times New Roman" panose="02020603050405020304" pitchFamily="18" charset="0"/>
                <a:cs typeface="Arial" panose="020B0604020202020204" pitchFamily="34" charset="0"/>
              </a:rPr>
              <a:t>causas</a:t>
            </a:r>
            <a:r>
              <a:rPr lang="en-US" sz="1200" b="0" u="none" dirty="0">
                <a:effectLst/>
                <a:latin typeface="Arial" panose="020B0604020202020204" pitchFamily="34" charset="0"/>
                <a:ea typeface="Times New Roman" panose="02020603050405020304" pitchFamily="18" charset="0"/>
                <a:cs typeface="Arial" panose="020B0604020202020204" pitchFamily="34" charset="0"/>
              </a:rPr>
              <a:t> de </a:t>
            </a:r>
            <a:r>
              <a:rPr lang="en-US" sz="1200" b="0" u="none" dirty="0" err="1">
                <a:effectLst/>
                <a:latin typeface="Arial" panose="020B0604020202020204" pitchFamily="34" charset="0"/>
                <a:ea typeface="Times New Roman" panose="02020603050405020304" pitchFamily="18" charset="0"/>
                <a:cs typeface="Arial" panose="020B0604020202020204" pitchFamily="34" charset="0"/>
              </a:rPr>
              <a:t>raíz</a:t>
            </a:r>
            <a:r>
              <a:rPr lang="en-US" sz="1200" b="0" u="none" dirty="0">
                <a:effectLst/>
                <a:latin typeface="Arial" panose="020B0604020202020204" pitchFamily="34" charset="0"/>
                <a:ea typeface="Times New Roman" panose="02020603050405020304" pitchFamily="18" charset="0"/>
                <a:cs typeface="Arial" panose="020B0604020202020204" pitchFamily="34" charset="0"/>
              </a:rPr>
              <a:t>. </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2EB32458-B0FD-4E0D-A69A-149897CA0BBB}" type="slidenum">
              <a:rPr lang="en-US" smtClean="0"/>
              <a:t>26</a:t>
            </a:fld>
            <a:endParaRPr lang="en-US" dirty="0"/>
          </a:p>
        </p:txBody>
      </p:sp>
    </p:spTree>
    <p:extLst>
      <p:ext uri="{BB962C8B-B14F-4D97-AF65-F5344CB8AC3E}">
        <p14:creationId xmlns:p14="http://schemas.microsoft.com/office/powerpoint/2010/main" val="17102386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Continúe con el ejemplo de "No se revisan los informes con regularidad". Sugiera una intervención razonable:</a:t>
            </a:r>
          </a:p>
          <a:p>
            <a:pPr marL="628650" marR="0" lvl="1" indent="-171450">
              <a:lnSpc>
                <a:spcPct val="115000"/>
              </a:lnSpc>
              <a:spcBef>
                <a:spcPts val="0"/>
              </a:spcBef>
              <a:spcAft>
                <a:spcPts val="120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Desarrollar o mejorar el protocolo de revisión de los informes</a:t>
            </a:r>
          </a:p>
          <a:p>
            <a:pPr marL="628650" marR="0" lvl="1" indent="-171450">
              <a:lnSpc>
                <a:spcPct val="115000"/>
              </a:lnSpc>
              <a:spcBef>
                <a:spcPts val="0"/>
              </a:spcBef>
              <a:spcAft>
                <a:spcPts val="120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Recabar la opinión de quienes deben realizar las revisiones</a:t>
            </a:r>
          </a:p>
          <a:p>
            <a:pPr marL="628650" marR="0" lvl="1" indent="-171450">
              <a:lnSpc>
                <a:spcPct val="115000"/>
              </a:lnSpc>
              <a:spcBef>
                <a:spcPts val="0"/>
              </a:spcBef>
              <a:spcAft>
                <a:spcPts val="120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Impartir capacitaciones sobre el nuevo protocolo</a:t>
            </a:r>
          </a:p>
          <a:p>
            <a:pPr marL="628650" marR="0" lvl="1" indent="-171450">
              <a:lnSpc>
                <a:spcPct val="115000"/>
              </a:lnSpc>
              <a:spcBef>
                <a:spcPts val="0"/>
              </a:spcBef>
              <a:spcAft>
                <a:spcPts val="120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Monitorear si se realizan revisiones periódicas</a:t>
            </a:r>
          </a:p>
          <a:p>
            <a:pPr marL="628650" marR="0" lvl="1" indent="-171450">
              <a:lnSpc>
                <a:spcPct val="115000"/>
              </a:lnSpc>
              <a:spcBef>
                <a:spcPts val="0"/>
              </a:spcBef>
              <a:spcAft>
                <a:spcPts val="120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Proporcionar retroalimentación</a:t>
            </a:r>
          </a:p>
          <a:p>
            <a:pPr marL="628650" marR="0" lvl="1" indent="-171450">
              <a:lnSpc>
                <a:spcPct val="115000"/>
              </a:lnSpc>
              <a:spcBef>
                <a:spcPts val="0"/>
              </a:spcBef>
              <a:spcAft>
                <a:spcPts val="1200"/>
              </a:spcAft>
              <a:buFont typeface="Courier New" panose="02070309020205020404" pitchFamily="49" charset="0"/>
              <a:buChar char="o"/>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¿Alguien tiene algo que añadir que pueda mejorar o solucionar el problema de la falta de revisión periódica de los informes"?</a:t>
            </a:r>
          </a:p>
          <a:p>
            <a:pPr marL="171450" marR="0" indent="-171450">
              <a:spcBef>
                <a:spcPts val="1200"/>
              </a:spcBef>
              <a:spcAft>
                <a:spcPts val="6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i="0" noProof="0" dirty="0">
                <a:effectLst/>
                <a:latin typeface="Arial" panose="020B0604020202020204" pitchFamily="34" charset="0"/>
                <a:ea typeface="Times New Roman" panose="02020603050405020304" pitchFamily="18" charset="0"/>
                <a:cs typeface="Arial" panose="020B0604020202020204" pitchFamily="34" charset="0"/>
              </a:rPr>
              <a:t>Posibilidad de respuestas múltiples: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Anime a los alumnos a pensar específicamente en su propia situación o papel en el sistema de vigilancia.</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27</a:t>
            </a:fld>
            <a:endParaRPr lang="en-US" dirty="0"/>
          </a:p>
        </p:txBody>
      </p:sp>
    </p:spTree>
    <p:extLst>
      <p:ext uri="{BB962C8B-B14F-4D97-AF65-F5344CB8AC3E}">
        <p14:creationId xmlns:p14="http://schemas.microsoft.com/office/powerpoint/2010/main" val="10019824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v"/>
              <a:tabLst/>
              <a:defRPr/>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Ejercicio grupal con </a:t>
            </a:r>
            <a:r>
              <a:rPr lang="es-GT" sz="1200" b="1" i="1" noProof="0" dirty="0" err="1">
                <a:effectLst/>
                <a:latin typeface="Arial" panose="020B0604020202020204" pitchFamily="34" charset="0"/>
                <a:ea typeface="Times New Roman" panose="02020603050405020304" pitchFamily="18" charset="0"/>
                <a:cs typeface="Arial" panose="020B0604020202020204" pitchFamily="34" charset="0"/>
              </a:rPr>
              <a:t>efoque</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 "Una sola salud": Considere cómo puede mejorarse la vigilancia de otro agente patógeno adoptando el enfoque "Una sola salud" en el análisis de problemas (Algunos ejemplos podrían ser la rabia, la brucelosis, la influenza aviar, las floraciones de algas nocivas u otros).</a:t>
            </a:r>
          </a:p>
          <a:p>
            <a:pPr marL="171450" marR="0" indent="-171450">
              <a:lnSpc>
                <a:spcPct val="115000"/>
              </a:lnSpc>
              <a:spcBef>
                <a:spcPts val="0"/>
              </a:spcBef>
              <a:spcAft>
                <a:spcPts val="1200"/>
              </a:spcAft>
              <a:buFont typeface="Wingdings" panose="05000000000000000000" pitchFamily="2" charset="2"/>
              <a:buChar char="v"/>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Al realizar un análisis de problemas, la auditoría de la calidad de los datos puede identificar diversos problemas y oportunidades. El ejemplo del ántrax proporcionado en este ejercicio demuestra cómo se incorporó Una Salud al análisis del problema. Las esporas del ántrax pueden sobrevivir en el suelo durante largos periodos de tiempo, después se activan y pueden causar enfermedades en los animales y, posteriormente, en los seres humanos. Comprender el alcance completo de un problema puede implicar la colaboración con múltiples sectores y disciplinas. </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Digamos: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Un médico puede no entender el mecanismo por el que los animales se infectan con ántrax, y los veterinarios pueden no entender qué tipos de entornos tienen más probabilidades de albergar esporas de carbunco. Sin embargo, un equipo multidisciplinar con enfoque de "Una sola salud" sería capaz de identificar toda la complejidad de un problema y analizar mejor dónde podría optimizarse un sistema de vigilancia.  </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28</a:t>
            </a:fld>
            <a:endParaRPr lang="en-US" altLang="en-US"/>
          </a:p>
        </p:txBody>
      </p:sp>
    </p:spTree>
    <p:extLst>
      <p:ext uri="{BB962C8B-B14F-4D97-AF65-F5344CB8AC3E}">
        <p14:creationId xmlns:p14="http://schemas.microsoft.com/office/powerpoint/2010/main" val="6547022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Notas del instructor:</a:t>
            </a:r>
          </a:p>
          <a:p>
            <a:pPr marL="171450" marR="0" indent="-171450" algn="l">
              <a:lnSpc>
                <a:spcPct val="115000"/>
              </a:lnSpc>
              <a:spcBef>
                <a:spcPts val="0"/>
              </a:spcBef>
              <a:spcAft>
                <a:spcPts val="1200"/>
              </a:spcAft>
              <a:buFont typeface="Wingdings" panose="05000000000000000000" pitchFamily="2" charset="2"/>
              <a:buChar char="§"/>
            </a:pPr>
            <a:endParaRPr lang="en-US" sz="1200" b="1" i="0"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gn="l">
              <a:lnSpc>
                <a:spcPct val="115000"/>
              </a:lnSpc>
              <a:spcBef>
                <a:spcPts val="0"/>
              </a:spcBef>
              <a:spcAft>
                <a:spcPts val="1200"/>
              </a:spcAft>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Pida </a:t>
            </a:r>
            <a:r>
              <a:rPr lang="en-US" sz="1200" b="0" i="0" u="none" dirty="0">
                <a:effectLst/>
                <a:latin typeface="Arial" panose="020B0604020202020204" pitchFamily="34" charset="0"/>
                <a:ea typeface="Times New Roman" panose="02020603050405020304" pitchFamily="18" charset="0"/>
                <a:cs typeface="Arial" panose="020B0604020202020204" pitchFamily="34" charset="0"/>
              </a:rPr>
              <a:t>a los participantes que consulten en su "Cuaderno de ejercicios del participante" el ejercicio titulado: </a:t>
            </a:r>
            <a:r>
              <a:rPr lang="en-US" sz="1200" b="1" i="0" u="none" dirty="0">
                <a:effectLst/>
                <a:latin typeface="Arial" panose="020B0604020202020204" pitchFamily="34" charset="0"/>
                <a:ea typeface="Times New Roman" panose="02020603050405020304" pitchFamily="18" charset="0"/>
                <a:cs typeface="Arial" panose="020B0604020202020204" pitchFamily="34" charset="0"/>
              </a:rPr>
              <a:t>Explorar las causas</a:t>
            </a:r>
          </a:p>
          <a:p>
            <a:pPr marL="171450" marR="0" indent="-171450" algn="l">
              <a:lnSpc>
                <a:spcPct val="115000"/>
              </a:lnSpc>
              <a:spcBef>
                <a:spcPts val="0"/>
              </a:spcBef>
              <a:spcAft>
                <a:spcPts val="1200"/>
              </a:spcAft>
              <a:buFont typeface="Wingdings" panose="05000000000000000000" pitchFamily="2" charset="2"/>
              <a:buChar char="§"/>
            </a:pPr>
            <a:endParaRPr lang="en-US" sz="1200" b="0" i="0"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v"/>
            </a:pPr>
            <a:r>
              <a:rPr lang="en-US" sz="1200" b="1" i="1" kern="120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Tiempo total: </a:t>
            </a:r>
            <a:r>
              <a:rPr lang="en-US" sz="1200" b="1" i="1" kern="1200" dirty="0">
                <a:solidFill>
                  <a:srgbClr val="000000"/>
                </a:solidFill>
                <a:effectLst/>
                <a:latin typeface="Arial" panose="020B0604020202020204" pitchFamily="34" charset="0"/>
                <a:ea typeface="MS PGothic" panose="020B0600070205080204" pitchFamily="34" charset="-128"/>
                <a:cs typeface="Times New Roman" panose="02020603050405020304" pitchFamily="18" charset="0"/>
              </a:rPr>
              <a:t>30 minutos </a:t>
            </a:r>
            <a:r>
              <a:rPr lang="en-US" sz="1200" b="1" i="1" dirty="0">
                <a:effectLst/>
                <a:latin typeface="Arial" panose="020B0604020202020204" pitchFamily="34" charset="0"/>
                <a:ea typeface="Calibri" panose="020F0502020204030204" pitchFamily="34" charset="0"/>
              </a:rPr>
              <a:t>(20 en pequeños grupos, 10 para el informe final)</a:t>
            </a:r>
          </a:p>
          <a:p>
            <a:pPr marL="0" marR="0">
              <a:spcBef>
                <a:spcPts val="1200"/>
              </a:spcBef>
              <a:spcAft>
                <a:spcPts val="600"/>
              </a:spcAft>
            </a:pPr>
            <a:endParaRPr lang="en-US" sz="1200" b="1" dirty="0">
              <a:effectLst/>
              <a:latin typeface="Arial Bold" panose="020B07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29</a:t>
            </a:fld>
            <a:endParaRPr lang="en-US" altLang="en-US"/>
          </a:p>
        </p:txBody>
      </p:sp>
    </p:spTree>
    <p:extLst>
      <p:ext uri="{BB962C8B-B14F-4D97-AF65-F5344CB8AC3E}">
        <p14:creationId xmlns:p14="http://schemas.microsoft.com/office/powerpoint/2010/main" val="12827528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Esta diapositiva muestra varios ejemplos de problemas a los que probablemente se enfrente en su trabajo diario.  Algunos de estos problemas tienen causas fácilmente identificables y soluciones obvias. Abordar estos problemas puede mejorar la calidad de la vigilancia, y algunas de estas soluciones son relativamente fáciles.</a:t>
            </a:r>
          </a:p>
          <a:p>
            <a:pPr marL="171450" marR="0" indent="-171450">
              <a:lnSpc>
                <a:spcPct val="115000"/>
              </a:lnSpc>
              <a:spcBef>
                <a:spcPts val="0"/>
              </a:spcBef>
              <a:spcAft>
                <a:spcPts val="1200"/>
              </a:spcAft>
              <a:buFont typeface="Wingdings" panose="05000000000000000000" pitchFamily="2" charset="2"/>
              <a:buChar char="§"/>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¿Qué problemas de calidad de la vigilancia de los que aparecen en la diapositiva le resultan familiares?</a:t>
            </a:r>
          </a:p>
          <a:p>
            <a:pPr marL="171450" marR="0" indent="-171450">
              <a:lnSpc>
                <a:spcPct val="115000"/>
              </a:lnSpc>
              <a:spcBef>
                <a:spcPts val="0"/>
              </a:spcBef>
              <a:spcAft>
                <a:spcPts val="1200"/>
              </a:spcAft>
              <a:buFont typeface="Wingdings" panose="05000000000000000000" pitchFamily="2" charset="2"/>
              <a:buChar char="§"/>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Permita varias respuestas de los participantes.</a:t>
            </a:r>
          </a:p>
          <a:p>
            <a:pPr marL="171450" marR="0" indent="-171450">
              <a:lnSpc>
                <a:spcPct val="115000"/>
              </a:lnSpc>
              <a:spcBef>
                <a:spcPts val="0"/>
              </a:spcBef>
              <a:spcAft>
                <a:spcPts val="1200"/>
              </a:spcAft>
              <a:buFont typeface="Wingdings" panose="05000000000000000000" pitchFamily="2" charset="2"/>
              <a:buChar char="v"/>
            </a:pPr>
            <a:endParaRPr lang="es-GT" sz="1200" b="1" i="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¿Cuáles de los problemas de la diapositiva tienen causas y soluciones fácilmente identificables?</a:t>
            </a:r>
          </a:p>
          <a:p>
            <a:pPr marL="171450" marR="0" indent="-171450">
              <a:lnSpc>
                <a:spcPct val="115000"/>
              </a:lnSpc>
              <a:spcBef>
                <a:spcPts val="0"/>
              </a:spcBef>
              <a:spcAft>
                <a:spcPts val="1200"/>
              </a:spcAft>
              <a:buFont typeface="Wingdings" panose="05000000000000000000" pitchFamily="2" charset="2"/>
              <a:buChar char="§"/>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Faltan formularios: Si a un centro sanitario le faltan formularios, se pueden proporcionar o elaborar.</a:t>
            </a:r>
          </a:p>
          <a:p>
            <a:pPr marL="171450" marR="0" indent="-171450">
              <a:lnSpc>
                <a:spcPct val="115000"/>
              </a:lnSpc>
              <a:spcBef>
                <a:spcPts val="0"/>
              </a:spcBef>
              <a:spcAft>
                <a:spcPts val="1200"/>
              </a:spcAft>
              <a:buFont typeface="Wingdings" panose="05000000000000000000" pitchFamily="2" charset="2"/>
              <a:buChar char="§"/>
            </a:pPr>
            <a:endParaRPr lang="es-GT" sz="1200" b="1" i="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Si pudiera abordar sólo uno de estos problemas, ¿cuál sería y por qué?</a:t>
            </a:r>
          </a:p>
          <a:p>
            <a:pPr marL="171450" marR="0" indent="-171450">
              <a:lnSpc>
                <a:spcPct val="115000"/>
              </a:lnSpc>
              <a:spcBef>
                <a:spcPts val="0"/>
              </a:spcBef>
              <a:spcAft>
                <a:spcPts val="1200"/>
              </a:spcAft>
              <a:buFont typeface="Wingdings" panose="05000000000000000000" pitchFamily="2" charset="2"/>
              <a:buChar char="§"/>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p>
          <a:p>
            <a:pPr marL="171450" marR="0" indent="-171450">
              <a:lnSpc>
                <a:spcPct val="115000"/>
              </a:lnSpc>
              <a:spcBef>
                <a:spcPts val="0"/>
              </a:spcBef>
              <a:spcAft>
                <a:spcPts val="1200"/>
              </a:spcAft>
              <a:buFont typeface="Wingdings" panose="05000000000000000000" pitchFamily="2" charset="2"/>
              <a:buChar char="§"/>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Las respuestas pueden variar. El objetivo de esta pregunta es poner de relieve que se debe reflexionar deliberadamente sobre las prioridades al abordar los retos.</a:t>
            </a:r>
          </a:p>
          <a:p>
            <a:pPr marL="171450" marR="0" indent="-171450">
              <a:lnSpc>
                <a:spcPct val="115000"/>
              </a:lnSpc>
              <a:spcBef>
                <a:spcPts val="0"/>
              </a:spcBef>
              <a:spcAft>
                <a:spcPts val="1200"/>
              </a:spcAft>
              <a:buFont typeface="Wingdings" panose="05000000000000000000" pitchFamily="2" charset="2"/>
              <a:buChar char="v"/>
            </a:pPr>
            <a:endParaRPr lang="es-GT" sz="1200" b="1" i="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Esta sesión le proporcionará un método sencillo y directo para organizar su enfoque de la identificación de problemas solucionables.</a:t>
            </a:r>
          </a:p>
          <a:p>
            <a:endParaRPr lang="en-US" baseline="0" dirty="0"/>
          </a:p>
        </p:txBody>
      </p:sp>
      <p:sp>
        <p:nvSpPr>
          <p:cNvPr id="4" name="Slide Number Placeholder 3"/>
          <p:cNvSpPr>
            <a:spLocks noGrp="1"/>
          </p:cNvSpPr>
          <p:nvPr>
            <p:ph type="sldNum" sz="quarter" idx="10"/>
          </p:nvPr>
        </p:nvSpPr>
        <p:spPr/>
        <p:txBody>
          <a:bodyPr/>
          <a:lstStyle/>
          <a:p>
            <a:fld id="{2EB32458-B0FD-4E0D-A69A-149897CA0BBB}" type="slidenum">
              <a:rPr lang="en-US" smtClean="0"/>
              <a:t>3</a:t>
            </a:fld>
            <a:endParaRPr lang="en-US" dirty="0"/>
          </a:p>
        </p:txBody>
      </p:sp>
    </p:spTree>
    <p:extLst>
      <p:ext uri="{BB962C8B-B14F-4D97-AF65-F5344CB8AC3E}">
        <p14:creationId xmlns:p14="http://schemas.microsoft.com/office/powerpoint/2010/main" val="37769332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GT" sz="1200" b="1" noProof="0" dirty="0">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spcBef>
                <a:spcPts val="1200"/>
              </a:spcBef>
              <a:spcAft>
                <a:spcPts val="600"/>
              </a:spcAft>
              <a:buFont typeface="Wingdings" panose="05000000000000000000" pitchFamily="2" charset="2"/>
              <a:buChar char="v"/>
            </a:pPr>
            <a:r>
              <a:rPr lang="es-GT" sz="1200" b="1" i="1"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Tiempo total: 30 minutos </a:t>
            </a:r>
            <a:r>
              <a:rPr lang="es-GT" sz="1200" b="1" i="1" noProof="0" dirty="0">
                <a:effectLst/>
                <a:latin typeface="Arial" panose="020B0604020202020204" pitchFamily="34" charset="0"/>
                <a:ea typeface="Calibri" panose="020F0502020204030204" pitchFamily="34" charset="0"/>
                <a:cs typeface="Arial" panose="020B0604020202020204" pitchFamily="34" charset="0"/>
              </a:rPr>
              <a:t>(20 en pequeños grupos, 10 para el informe final)</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propósito de este ejercicio es completar un diagrama de espina de pescado y un análisis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TPN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sobre un problema identificado a partir del análisis FODA del Intervalo de campo 1.</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Esta actividad suele generar conversaciones animadas. Circule por la sala para responder a las preguntas y asegurarse de que los participantes avancen. Controle el tiempo y anime a los participantes a pasar a la siguiente parte en el momento oportuno.</a:t>
            </a:r>
          </a:p>
          <a:p>
            <a:pPr marL="0" marR="0">
              <a:lnSpc>
                <a:spcPct val="115000"/>
              </a:lnSpc>
              <a:spcBef>
                <a:spcPts val="0"/>
              </a:spcBef>
              <a:spcAft>
                <a:spcPts val="1200"/>
              </a:spcAft>
            </a:pP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En la puesta en común, no permita que los equipos describan todos los detalles de su diagrama de espina de pescado. Deben hacer lo siguiente: exponer brevemente el problema, resumir las categorías que han identificado y, a continuación, compartir de 2 a 4 causas “T” o “P”, según el tiempo disponible.</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Siga estos pasos para facilitar el ejercicio:</a:t>
            </a: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mj-lt"/>
              <a:buAutoNum type="arabicPeriod"/>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Coloque a los participantes en </a:t>
            </a:r>
            <a:r>
              <a:rPr lang="es-GT" sz="1200" b="1" i="1" u="sng" noProof="0" dirty="0">
                <a:effectLst/>
                <a:latin typeface="Arial" panose="020B0604020202020204" pitchFamily="34" charset="0"/>
                <a:ea typeface="Times New Roman" panose="02020603050405020304" pitchFamily="18" charset="0"/>
                <a:cs typeface="Arial" panose="020B0604020202020204" pitchFamily="34" charset="0"/>
              </a:rPr>
              <a:t>grupos de cuatro o seis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para que analicen los problemas </a:t>
            </a:r>
            <a:r>
              <a:rPr lang="es-MX" sz="1200" i="1" noProof="0" dirty="0">
                <a:effectLst/>
                <a:latin typeface="Arial" panose="020B0604020202020204" pitchFamily="34" charset="0"/>
                <a:ea typeface="Times New Roman" panose="02020603050405020304" pitchFamily="18" charset="0"/>
                <a:cs typeface="Arial" panose="020B0604020202020204" pitchFamily="34" charset="0"/>
              </a:rPr>
              <a:t>relacionados con la vigilancia de la salud pública y la sanidad animal identificados</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 en su análisis FODA del Trabajo de campo 1.</a:t>
            </a:r>
          </a:p>
          <a:p>
            <a:pPr marL="800100" marR="0" lvl="1" indent="-342900">
              <a:lnSpc>
                <a:spcPct val="115000"/>
              </a:lnSpc>
              <a:spcBef>
                <a:spcPts val="0"/>
              </a:spcBef>
              <a:spcAft>
                <a:spcPts val="0"/>
              </a:spcAft>
              <a:buFont typeface="+mj-lt"/>
              <a:buAutoNum type="arabicPeriod"/>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Pida a los grupos que elijan un problema de vigilancia para analizarlo juntos y que se pongan de acuerdo sobre el enunciado del problema.</a:t>
            </a:r>
          </a:p>
          <a:p>
            <a:pPr marL="800100" marR="0" lvl="1" indent="-342900">
              <a:lnSpc>
                <a:spcPct val="115000"/>
              </a:lnSpc>
              <a:spcBef>
                <a:spcPts val="0"/>
              </a:spcBef>
              <a:spcAft>
                <a:spcPts val="0"/>
              </a:spcAft>
              <a:buFont typeface="+mj-lt"/>
              <a:buAutoNum type="arabicPeriod"/>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Recuerde a los grupos que hagan una lluvia de ideas sobre todas las posibles razones del problema; a continuación, escriba una idea por nota en una nota adhesiva o en un trozo de papel.</a:t>
            </a:r>
          </a:p>
          <a:p>
            <a:pPr marL="800100" marR="0" lvl="1" indent="-342900">
              <a:lnSpc>
                <a:spcPct val="115000"/>
              </a:lnSpc>
              <a:spcBef>
                <a:spcPts val="0"/>
              </a:spcBef>
              <a:spcAft>
                <a:spcPts val="0"/>
              </a:spcAft>
              <a:buFont typeface="+mj-lt"/>
              <a:buAutoNum type="arabicPeriod"/>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Observe cómo los grupos dibujan una estructura de espina de pescado con cuatro o seis espinas en una hoja de rotafolio. Es posible que tenga que recordarles que coloquen el enunciado del problema en la cabeza del pez y que agrupen las notas adhesivas o el papel en las espinas. También pueden optar por clasificar las notas pero escribir las posibles razones en el rotafolio.</a:t>
            </a:r>
          </a:p>
          <a:p>
            <a:pPr marL="800100" marR="0" lvl="1" indent="-342900">
              <a:lnSpc>
                <a:spcPct val="115000"/>
              </a:lnSpc>
              <a:spcBef>
                <a:spcPts val="0"/>
              </a:spcBef>
              <a:spcAft>
                <a:spcPts val="0"/>
              </a:spcAft>
              <a:buFont typeface="+mj-lt"/>
              <a:buAutoNum type="arabicPeriod"/>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Pida a los grupos que determinen categorías que representen todas las causas de ese hueso.</a:t>
            </a:r>
          </a:p>
          <a:p>
            <a:pPr marL="800100" marR="0" lvl="1" indent="-342900">
              <a:lnSpc>
                <a:spcPct val="115000"/>
              </a:lnSpc>
              <a:spcBef>
                <a:spcPts val="0"/>
              </a:spcBef>
              <a:spcAft>
                <a:spcPts val="0"/>
              </a:spcAft>
              <a:buFont typeface="+mj-lt"/>
              <a:buAutoNum type="arabicPeriod"/>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Pida a los grupos que etiqueten cada causa con "T", "P" o "N".</a:t>
            </a:r>
          </a:p>
          <a:p>
            <a:pPr marL="800100" marR="0" lvl="1" indent="-342900">
              <a:lnSpc>
                <a:spcPct val="115000"/>
              </a:lnSpc>
              <a:spcBef>
                <a:spcPts val="0"/>
              </a:spcBef>
              <a:spcAft>
                <a:spcPts val="0"/>
              </a:spcAft>
              <a:buFont typeface="+mj-lt"/>
              <a:buAutoNum type="arabicPeriod"/>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Asegúrese de que cada grupo haya elegido un portavoz, redactado el enunciado del problema y decidido qué causas son "T" o "P".</a:t>
            </a:r>
          </a:p>
          <a:p>
            <a:pPr marL="800100" marR="0" lvl="1" indent="-342900">
              <a:lnSpc>
                <a:spcPct val="115000"/>
              </a:lnSpc>
              <a:spcBef>
                <a:spcPts val="0"/>
              </a:spcBef>
              <a:spcAft>
                <a:spcPts val="1200"/>
              </a:spcAft>
              <a:buFont typeface="+mj-lt"/>
              <a:buAutoNum type="arabicPeriod"/>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Pida a cada grupo que marque con un círculo la causa crítica en su diagrama.</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30</a:t>
            </a:fld>
            <a:endParaRPr lang="en-US" dirty="0"/>
          </a:p>
        </p:txBody>
      </p:sp>
    </p:spTree>
    <p:extLst>
      <p:ext uri="{BB962C8B-B14F-4D97-AF65-F5344CB8AC3E}">
        <p14:creationId xmlns:p14="http://schemas.microsoft.com/office/powerpoint/2010/main" val="12832669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del instructor:</a:t>
            </a:r>
          </a:p>
          <a:p>
            <a:pPr marL="0" marR="0" indent="0">
              <a:lnSpc>
                <a:spcPct val="115000"/>
              </a:lnSpc>
              <a:spcBef>
                <a:spcPts val="0"/>
              </a:spcBef>
              <a:spcAft>
                <a:spcPts val="0"/>
              </a:spcAft>
              <a:buFont typeface="Wingdings" panose="05000000000000000000" pitchFamily="2" charset="2"/>
              <a:buNone/>
            </a:pPr>
            <a:endParaRPr lang="en-US" sz="1200" b="1" dirty="0">
              <a:effectLst/>
              <a:latin typeface="Arial" panose="020B0604020202020204" pitchFamily="34" charset="0"/>
              <a:ea typeface="+mn-ea"/>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Diga</a:t>
            </a:r>
            <a:r>
              <a:rPr lang="en-US" sz="1200" dirty="0">
                <a:effectLst/>
                <a:latin typeface="Arial" panose="020B0604020202020204" pitchFamily="34" charset="0"/>
                <a:ea typeface="Times New Roman" panose="02020603050405020304" pitchFamily="18" charset="0"/>
                <a:cs typeface="Arial" panose="020B0604020202020204" pitchFamily="34" charset="0"/>
              </a:rPr>
              <a:t>: Ya han visto esta diapositiva (</a:t>
            </a:r>
            <a:r>
              <a:rPr lang="en-US" sz="1200" i="1" dirty="0">
                <a:effectLst/>
                <a:latin typeface="Arial" panose="020B0604020202020204" pitchFamily="34" charset="0"/>
                <a:ea typeface="Times New Roman" panose="02020603050405020304" pitchFamily="18" charset="0"/>
                <a:cs typeface="Arial" panose="020B0604020202020204" pitchFamily="34" charset="0"/>
              </a:rPr>
              <a:t>diapositiva 7</a:t>
            </a:r>
            <a:r>
              <a:rPr lang="en-US" sz="1200" dirty="0">
                <a:effectLst/>
                <a:latin typeface="Arial" panose="020B0604020202020204" pitchFamily="34" charset="0"/>
                <a:ea typeface="Times New Roman" panose="02020603050405020304" pitchFamily="18" charset="0"/>
                <a:cs typeface="Arial" panose="020B0604020202020204" pitchFamily="34" charset="0"/>
              </a:rPr>
              <a:t>). Ahora hemos repasado los siete pasos. ¿Creen que están preparados para hacer su propio análisis del problema?</a:t>
            </a:r>
          </a:p>
          <a:p>
            <a:pPr marL="0" marR="0" indent="0">
              <a:lnSpc>
                <a:spcPct val="115000"/>
              </a:lnSpc>
              <a:spcBef>
                <a:spcPts val="0"/>
              </a:spcBef>
              <a:spcAft>
                <a:spcPts val="0"/>
              </a:spcAft>
              <a:buFont typeface="Wingdings" panose="05000000000000000000" pitchFamily="2" charset="2"/>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Agradezca </a:t>
            </a:r>
            <a:r>
              <a:rPr lang="en-US" sz="1200" dirty="0">
                <a:effectLst/>
                <a:latin typeface="Arial" panose="020B0604020202020204" pitchFamily="34" charset="0"/>
                <a:ea typeface="Times New Roman" panose="02020603050405020304" pitchFamily="18" charset="0"/>
                <a:cs typeface="Arial" panose="020B0604020202020204" pitchFamily="34" charset="0"/>
              </a:rPr>
              <a:t>las respuestas y responda a las preguntas de los participantes.</a:t>
            </a:r>
          </a:p>
          <a:p>
            <a:pPr marL="0" marR="0" indent="0">
              <a:lnSpc>
                <a:spcPct val="115000"/>
              </a:lnSpc>
              <a:spcBef>
                <a:spcPts val="0"/>
              </a:spcBef>
              <a:spcAft>
                <a:spcPts val="0"/>
              </a:spcAft>
              <a:buFont typeface="Wingdings" panose="05000000000000000000" pitchFamily="2" charset="2"/>
              <a:buNone/>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defTabSz="465887"/>
            <a:fld id="{2EB32458-B0FD-4E0D-A69A-149897CA0BBB}" type="slidenum">
              <a:rPr lang="en-US">
                <a:solidFill>
                  <a:prstClr val="black"/>
                </a:solidFill>
                <a:latin typeface="Calibri"/>
              </a:rPr>
              <a:t>31</a:t>
            </a:fld>
            <a:endParaRPr lang="en-US" dirty="0">
              <a:solidFill>
                <a:prstClr val="black"/>
              </a:solidFill>
              <a:latin typeface="Calibri"/>
            </a:endParaRPr>
          </a:p>
        </p:txBody>
      </p:sp>
    </p:spTree>
    <p:extLst>
      <p:ext uri="{BB962C8B-B14F-4D97-AF65-F5344CB8AC3E}">
        <p14:creationId xmlns:p14="http://schemas.microsoft.com/office/powerpoint/2010/main" val="41953183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n-US" sz="1200" i="0" dirty="0">
                <a:effectLst/>
                <a:latin typeface="Arial" panose="020B0604020202020204" pitchFamily="34" charset="0"/>
                <a:ea typeface="Times New Roman" panose="02020603050405020304" pitchFamily="18" charset="0"/>
                <a:cs typeface="Arial" panose="020B0604020202020204" pitchFamily="34" charset="0"/>
              </a:rPr>
              <a:t>Pida voluntarios para leer la diapositiva en voz alta.</a:t>
            </a:r>
          </a:p>
          <a:p>
            <a:pPr marL="171450" marR="0" indent="-171450">
              <a:spcBef>
                <a:spcPts val="1200"/>
              </a:spcBef>
              <a:spcAft>
                <a:spcPts val="600"/>
              </a:spcAft>
              <a:buFont typeface="Wingdings" panose="05000000000000000000" pitchFamily="2" charset="2"/>
              <a:buChar char="§"/>
            </a:pPr>
            <a:endParaRPr lang="en-US" sz="1200"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Abordar </a:t>
            </a:r>
            <a:r>
              <a:rPr lang="en-US" sz="1200" i="0" dirty="0">
                <a:effectLst/>
                <a:latin typeface="Arial" panose="020B0604020202020204" pitchFamily="34" charset="0"/>
                <a:ea typeface="Times New Roman" panose="02020603050405020304" pitchFamily="18" charset="0"/>
                <a:cs typeface="Arial" panose="020B0604020202020204" pitchFamily="34" charset="0"/>
              </a:rPr>
              <a:t>cualquier pregunta o cuestión pendiente.</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32</a:t>
            </a:fld>
            <a:endParaRPr lang="en-US" dirty="0"/>
          </a:p>
        </p:txBody>
      </p:sp>
    </p:spTree>
    <p:extLst>
      <p:ext uri="{BB962C8B-B14F-4D97-AF65-F5344CB8AC3E}">
        <p14:creationId xmlns:p14="http://schemas.microsoft.com/office/powerpoint/2010/main" val="17955947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Pida </a:t>
            </a:r>
            <a:r>
              <a:rPr lang="en-US" sz="1200" i="0" dirty="0">
                <a:effectLst/>
                <a:latin typeface="Arial" panose="020B0604020202020204" pitchFamily="34" charset="0"/>
                <a:ea typeface="Times New Roman" panose="02020603050405020304" pitchFamily="18" charset="0"/>
                <a:cs typeface="Arial" panose="020B0604020202020204" pitchFamily="34" charset="0"/>
              </a:rPr>
              <a:t>a un voluntario que lea en voz alta los objetivos de aprendizaje.</a:t>
            </a:r>
          </a:p>
          <a:p>
            <a:pPr marL="171450" marR="0" indent="-171450">
              <a:lnSpc>
                <a:spcPct val="115000"/>
              </a:lnSpc>
              <a:spcBef>
                <a:spcPts val="0"/>
              </a:spcBef>
              <a:spcAft>
                <a:spcPts val="1200"/>
              </a:spcAft>
              <a:buFont typeface="Wingdings" panose="05000000000000000000" pitchFamily="2" charset="2"/>
              <a:buChar char="§"/>
            </a:pPr>
            <a:endParaRPr lang="en-US" sz="1200" i="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Pregunte: </a:t>
            </a:r>
            <a:r>
              <a:rPr lang="en-US" sz="1200" dirty="0">
                <a:effectLst/>
                <a:latin typeface="Arial" panose="020B0604020202020204" pitchFamily="34" charset="0"/>
                <a:ea typeface="Times New Roman" panose="02020603050405020304" pitchFamily="18" charset="0"/>
                <a:cs typeface="Arial" panose="020B0604020202020204" pitchFamily="34" charset="0"/>
              </a:rPr>
              <a:t>¿Hemos cubierto estos objetivos?</a:t>
            </a:r>
          </a:p>
          <a:p>
            <a:pPr marL="171450" marR="0" indent="-171450">
              <a:lnSpc>
                <a:spcPct val="115000"/>
              </a:lnSpc>
              <a:spcBef>
                <a:spcPts val="0"/>
              </a:spcBef>
              <a:spcAft>
                <a:spcPts val="120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Pregunte</a:t>
            </a:r>
            <a:r>
              <a:rPr lang="en-US" sz="1200" u="sng" dirty="0">
                <a:effectLst/>
                <a:latin typeface="Arial" panose="020B0604020202020204" pitchFamily="34" charset="0"/>
                <a:ea typeface="Times New Roman" panose="02020603050405020304" pitchFamily="18" charset="0"/>
                <a:cs typeface="Arial" panose="020B0604020202020204" pitchFamily="34" charset="0"/>
              </a:rPr>
              <a:t>:</a:t>
            </a:r>
            <a:r>
              <a:rPr lang="en-US" sz="1200" dirty="0">
                <a:effectLst/>
                <a:latin typeface="Arial" panose="020B0604020202020204" pitchFamily="34" charset="0"/>
                <a:ea typeface="Times New Roman" panose="02020603050405020304" pitchFamily="18" charset="0"/>
                <a:cs typeface="Arial" panose="020B0604020202020204" pitchFamily="34" charset="0"/>
              </a:rPr>
              <a:t> ¿Alguna pregunta?</a:t>
            </a:r>
            <a:endParaRPr lang="fr-FR"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n-US" sz="1200" b="1" i="1" dirty="0">
                <a:effectLst/>
                <a:latin typeface="Arial" panose="020B0604020202020204" pitchFamily="34" charset="0"/>
                <a:ea typeface="Times New Roman" panose="02020603050405020304" pitchFamily="18" charset="0"/>
                <a:cs typeface="Arial" panose="020B0604020202020204" pitchFamily="34" charset="0"/>
              </a:rPr>
              <a:t>Responda a las preguntas pendientes. Da las gracias a los participantes y concluye la lección.</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33</a:t>
            </a:fld>
            <a:endParaRPr lang="en-US" altLang="en-US" dirty="0"/>
          </a:p>
        </p:txBody>
      </p:sp>
    </p:spTree>
    <p:extLst>
      <p:ext uri="{BB962C8B-B14F-4D97-AF65-F5344CB8AC3E}">
        <p14:creationId xmlns:p14="http://schemas.microsoft.com/office/powerpoint/2010/main" val="187847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Saber que existen estos problemas es bueno, pero para solucionarlos hay que entender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por qué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existen. Los problemas suelen tener múltiples causas. Utilizar un enfoque sistemático puede ayudarle a considerar estos problemas y sus causas, sin agobiarse. </a:t>
            </a:r>
          </a:p>
          <a:p>
            <a:pPr marL="171450" marR="0" indent="-171450">
              <a:lnSpc>
                <a:spcPct val="115000"/>
              </a:lnSpc>
              <a:spcBef>
                <a:spcPts val="0"/>
              </a:spcBef>
              <a:spcAft>
                <a:spcPts val="1200"/>
              </a:spcAft>
              <a:buFont typeface="Wingdings" panose="05000000000000000000" pitchFamily="2" charset="2"/>
              <a:buChar char="§"/>
            </a:pPr>
            <a:endParaRPr lang="es-GT" sz="1200" b="1" i="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Una forma de explorar por qué existe un problema es hacer muchas preguntas.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Por ejemplo: ¿Por qué ha ocurrido eso? ¿Por qué (cuál fue el motivo)? </a:t>
            </a:r>
            <a:r>
              <a:rPr lang="es-GT" sz="1200" i="0" u="none" noProof="0" dirty="0">
                <a:effectLst/>
                <a:latin typeface="Arial" panose="020B0604020202020204" pitchFamily="34" charset="0"/>
                <a:ea typeface="Times New Roman" panose="02020603050405020304" pitchFamily="18" charset="0"/>
                <a:cs typeface="Arial" panose="020B0604020202020204" pitchFamily="34" charset="0"/>
              </a:rPr>
              <a:t>Siga preguntando por qué, profundizando cada vez más.</a:t>
            </a:r>
          </a:p>
        </p:txBody>
      </p:sp>
      <p:sp>
        <p:nvSpPr>
          <p:cNvPr id="4" name="Slide Number Placeholder 3"/>
          <p:cNvSpPr>
            <a:spLocks noGrp="1"/>
          </p:cNvSpPr>
          <p:nvPr>
            <p:ph type="sldNum" sz="quarter" idx="10"/>
          </p:nvPr>
        </p:nvSpPr>
        <p:spPr/>
        <p:txBody>
          <a:bodyPr/>
          <a:lstStyle/>
          <a:p>
            <a:fld id="{2EB32458-B0FD-4E0D-A69A-149897CA0BBB}" type="slidenum">
              <a:rPr lang="en-US" smtClean="0"/>
              <a:t>4</a:t>
            </a:fld>
            <a:endParaRPr lang="en-US" dirty="0"/>
          </a:p>
        </p:txBody>
      </p:sp>
    </p:spTree>
    <p:extLst>
      <p:ext uri="{BB962C8B-B14F-4D97-AF65-F5344CB8AC3E}">
        <p14:creationId xmlns:p14="http://schemas.microsoft.com/office/powerpoint/2010/main" val="3110686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indent="-171450">
              <a:buFont typeface="Wingdings" panose="05000000000000000000" pitchFamily="2" charset="2"/>
              <a:buChar char="v"/>
            </a:pPr>
            <a:r>
              <a:rPr lang="es-GT" sz="1200" b="1" i="1" noProof="0" dirty="0">
                <a:latin typeface="Arial" panose="020B0604020202020204" pitchFamily="34" charset="0"/>
                <a:cs typeface="Arial" panose="020B0604020202020204" pitchFamily="34" charset="0"/>
              </a:rPr>
              <a:t>IMPORTANCIA </a:t>
            </a:r>
            <a:r>
              <a:rPr lang="es-GT" sz="1200" b="1" i="1" baseline="0" noProof="0" dirty="0">
                <a:latin typeface="Arial" panose="020B0604020202020204" pitchFamily="34" charset="0"/>
                <a:cs typeface="Arial" panose="020B0604020202020204" pitchFamily="34" charset="0"/>
              </a:rPr>
              <a:t>DE PREGUNTARSE POR QUÉ: Pida a dos voluntarios </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que lean los papeles de Ester y Josefina que aparecen en la diapositiva. No es necesario que lo representen. Cuando hayan terminado de leer las partes, continúe con la siguiente diapositiva. &lt;Haga CLIC después de cada línea para ver la siguiente línea de la diapositiva.&gt;</a:t>
            </a:r>
          </a:p>
          <a:p>
            <a:pPr marL="0" marR="0">
              <a:lnSpc>
                <a:spcPct val="115000"/>
              </a:lnSpc>
              <a:spcBef>
                <a:spcPts val="0"/>
              </a:spcBef>
              <a:spcAft>
                <a:spcPts val="1200"/>
              </a:spcAft>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Este enfoque podría continuar, pero los participantes ya deberían entender el punto en este momento.</a:t>
            </a:r>
          </a:p>
          <a:p>
            <a:pPr marL="171450" marR="0" indent="-171450">
              <a:lnSpc>
                <a:spcPct val="115000"/>
              </a:lnSpc>
              <a:spcBef>
                <a:spcPts val="0"/>
              </a:spcBef>
              <a:spcAft>
                <a:spcPts val="1200"/>
              </a:spcAft>
              <a:buFont typeface="Wingdings" panose="05000000000000000000" pitchFamily="2" charset="2"/>
              <a:buChar char="v"/>
            </a:pPr>
            <a:endParaRPr lang="es-GT" sz="1200" b="1" i="1" noProof="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Calibri" panose="020F0502020204030204" pitchFamily="34" charset="0"/>
                <a:cs typeface="Arial" panose="020B0604020202020204" pitchFamily="34" charset="0"/>
              </a:rPr>
              <a:t>Diga: </a:t>
            </a:r>
            <a:r>
              <a:rPr lang="es-GT" sz="1200" b="0" noProof="0" dirty="0">
                <a:effectLst/>
                <a:latin typeface="Arial" panose="020B0604020202020204" pitchFamily="34" charset="0"/>
                <a:ea typeface="Calibri" panose="020F0502020204030204" pitchFamily="34" charset="0"/>
                <a:cs typeface="Arial" panose="020B0604020202020204" pitchFamily="34" charset="0"/>
              </a:rPr>
              <a:t>Este es un ejemplo del método "Pero, ¿por qué?</a:t>
            </a:r>
            <a:endParaRPr lang="es-GT" sz="1200" b="0"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2EB32458-B0FD-4E0D-A69A-149897CA0BBB}" type="slidenum">
              <a:rPr lang="en-US" smtClean="0"/>
              <a:t>5</a:t>
            </a:fld>
            <a:endParaRPr lang="en-US" dirty="0"/>
          </a:p>
        </p:txBody>
      </p:sp>
    </p:spTree>
    <p:extLst>
      <p:ext uri="{BB962C8B-B14F-4D97-AF65-F5344CB8AC3E}">
        <p14:creationId xmlns:p14="http://schemas.microsoft.com/office/powerpoint/2010/main" val="3198267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Calibri" panose="020F050202020403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Siga preguntando "¿Por qué?" para llegar finalmente a la causa raíz (fundamental). Algunas causas son válidas, pero no conducirán a un resultado a largo plazo aunque se solucionen. El método "¿Pero por qué?" ayuda a ir más allá de lo que parece ser la causa obvia para identificar la(s) causa(s) raíz.</a:t>
            </a:r>
          </a:p>
          <a:p>
            <a:pPr marL="171450" marR="0" indent="-171450">
              <a:lnSpc>
                <a:spcPct val="115000"/>
              </a:lnSpc>
              <a:spcBef>
                <a:spcPts val="0"/>
              </a:spcBef>
              <a:spcAft>
                <a:spcPts val="120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¿Cuál era el problema para Ester y Josefina?</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Ester volvió a tener hambre temprano por la mañana.</a:t>
            </a:r>
          </a:p>
          <a:p>
            <a:pPr marL="171450" marR="0" indent="-171450">
              <a:lnSpc>
                <a:spcPct val="115000"/>
              </a:lnSpc>
              <a:spcBef>
                <a:spcPts val="0"/>
              </a:spcBef>
              <a:spcAft>
                <a:spcPts val="1200"/>
              </a:spcAft>
              <a:buFont typeface="Wingdings" panose="05000000000000000000" pitchFamily="2" charset="2"/>
              <a:buChar char="§"/>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¿Cuál es la causa del hambre de Ester?</a:t>
            </a:r>
          </a:p>
          <a:p>
            <a:pPr marL="171450" marR="0" indent="-171450">
              <a:lnSpc>
                <a:spcPct val="115000"/>
              </a:lnSpc>
              <a:spcBef>
                <a:spcPts val="0"/>
              </a:spcBef>
              <a:spcAft>
                <a:spcPts val="1200"/>
              </a:spcAft>
              <a:buFont typeface="Wingdings" panose="05000000000000000000" pitchFamily="2" charset="2"/>
              <a:buChar char="§"/>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Pedro no quiere llevar el auto al taller.</a:t>
            </a:r>
          </a:p>
          <a:p>
            <a:pPr marL="171450" marR="0" indent="-171450">
              <a:lnSpc>
                <a:spcPct val="115000"/>
              </a:lnSpc>
              <a:spcBef>
                <a:spcPts val="0"/>
              </a:spcBef>
              <a:spcAft>
                <a:spcPts val="1200"/>
              </a:spcAft>
              <a:buFont typeface="Wingdings" panose="05000000000000000000" pitchFamily="2" charset="2"/>
              <a:buChar char="§"/>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¿Cómo identifica Josefina la causa del hambre de Ester?</a:t>
            </a:r>
          </a:p>
          <a:p>
            <a:pPr marL="171450" marR="0" indent="-171450">
              <a:lnSpc>
                <a:spcPct val="115000"/>
              </a:lnSpc>
              <a:spcBef>
                <a:spcPts val="0"/>
              </a:spcBef>
              <a:spcAft>
                <a:spcPts val="120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Preguntar "¿Por qué?"</a:t>
            </a:r>
          </a:p>
          <a:p>
            <a:pPr marL="0" marR="0" indent="45720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Calibri" panose="020F050202020403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De hecho, es probable que no hayamos identificado la verdadera causa de raíz: ¿por qué Pedro no lleva el auto al taller, no puede permitirse el coste de las reparaciones, no le gusta el mecánico o no confía en él, etc.? </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a:t>
            </a:fld>
            <a:endParaRPr lang="en-US" altLang="en-US"/>
          </a:p>
        </p:txBody>
      </p:sp>
    </p:spTree>
    <p:extLst>
      <p:ext uri="{BB962C8B-B14F-4D97-AF65-F5344CB8AC3E}">
        <p14:creationId xmlns:p14="http://schemas.microsoft.com/office/powerpoint/2010/main" val="4105439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i="0" u="sng" dirty="0">
                <a:effectLst/>
                <a:latin typeface="Arial" panose="020B0604020202020204" pitchFamily="34" charset="0"/>
                <a:ea typeface="Calibri" panose="020F0502020204030204" pitchFamily="34" charset="0"/>
                <a:cs typeface="Arial" panose="020B0604020202020204" pitchFamily="34" charset="0"/>
              </a:rPr>
              <a:t>Diga: </a:t>
            </a:r>
            <a:r>
              <a:rPr lang="en-US" sz="1200" dirty="0">
                <a:effectLst/>
                <a:latin typeface="Arial" panose="020B0604020202020204" pitchFamily="34" charset="0"/>
                <a:ea typeface="Times New Roman" panose="02020603050405020304" pitchFamily="18" charset="0"/>
                <a:cs typeface="Arial" panose="020B0604020202020204" pitchFamily="34" charset="0"/>
              </a:rPr>
              <a:t>Utilizar estos pasos no sólo le permitirá comprender los problemas de una forma nueva y más completa, sino que también le guiará para encontrar soluciones más significativas y procesables a esos problemas.</a:t>
            </a:r>
          </a:p>
          <a:p>
            <a:pPr marL="171450" marR="0" indent="-171450">
              <a:lnSpc>
                <a:spcPct val="115000"/>
              </a:lnSpc>
              <a:spcBef>
                <a:spcPts val="0"/>
              </a:spcBef>
              <a:spcAft>
                <a:spcPts val="1200"/>
              </a:spcAft>
              <a:buFont typeface="Wingdings" panose="05000000000000000000" pitchFamily="2" charset="2"/>
              <a:buChar char="§"/>
            </a:pPr>
            <a:endParaRPr lang="en-US" sz="1200" b="1" i="0" u="sng"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i="0" u="sng" dirty="0">
                <a:effectLst/>
                <a:latin typeface="Arial" panose="020B0604020202020204" pitchFamily="34" charset="0"/>
                <a:ea typeface="Calibri" panose="020F0502020204030204" pitchFamily="34" charset="0"/>
                <a:cs typeface="Arial" panose="020B0604020202020204" pitchFamily="34" charset="0"/>
              </a:rPr>
              <a:t>Diga: </a:t>
            </a:r>
            <a:r>
              <a:rPr lang="en-US" sz="1200" dirty="0">
                <a:effectLst/>
                <a:latin typeface="Arial" panose="020B0604020202020204" pitchFamily="34" charset="0"/>
                <a:ea typeface="Times New Roman" panose="02020603050405020304" pitchFamily="18" charset="0"/>
                <a:cs typeface="Arial" panose="020B0604020202020204" pitchFamily="34" charset="0"/>
              </a:rPr>
              <a:t>Veamos estos pasos de uno en uno</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:&lt;CLIC&gt; </a:t>
            </a:r>
            <a:r>
              <a:rPr lang="en-US" sz="1200" dirty="0">
                <a:effectLst/>
                <a:latin typeface="Arial" panose="020B0604020202020204" pitchFamily="34" charset="0"/>
                <a:ea typeface="Times New Roman" panose="02020603050405020304" pitchFamily="18" charset="0"/>
                <a:cs typeface="Arial" panose="020B0604020202020204" pitchFamily="34" charset="0"/>
              </a:rPr>
              <a:t>después de cada paso para avanzar al siguiente.</a:t>
            </a:r>
          </a:p>
        </p:txBody>
      </p:sp>
      <p:sp>
        <p:nvSpPr>
          <p:cNvPr id="4" name="Slide Number Placeholder 3"/>
          <p:cNvSpPr>
            <a:spLocks noGrp="1"/>
          </p:cNvSpPr>
          <p:nvPr>
            <p:ph type="sldNum" sz="quarter" idx="10"/>
          </p:nvPr>
        </p:nvSpPr>
        <p:spPr/>
        <p:txBody>
          <a:bodyPr/>
          <a:lstStyle/>
          <a:p>
            <a:fld id="{2EB32458-B0FD-4E0D-A69A-149897CA0BBB}" type="slidenum">
              <a:rPr lang="en-US" smtClean="0"/>
              <a:t>7</a:t>
            </a:fld>
            <a:endParaRPr lang="en-US" dirty="0"/>
          </a:p>
        </p:txBody>
      </p:sp>
    </p:spTree>
    <p:extLst>
      <p:ext uri="{BB962C8B-B14F-4D97-AF65-F5344CB8AC3E}">
        <p14:creationId xmlns:p14="http://schemas.microsoft.com/office/powerpoint/2010/main" val="34657692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Pregunte: </a:t>
            </a:r>
            <a:r>
              <a:rPr lang="en-US" sz="1200" dirty="0">
                <a:effectLst/>
                <a:latin typeface="Arial" panose="020B0604020202020204" pitchFamily="34" charset="0"/>
                <a:ea typeface="Times New Roman" panose="02020603050405020304" pitchFamily="18" charset="0"/>
                <a:cs typeface="Arial" panose="020B0604020202020204" pitchFamily="34" charset="0"/>
              </a:rPr>
              <a:t>¿Alguien conoce algún brote de ántrax que se haya producido en su zona? </a:t>
            </a:r>
            <a:endParaRPr lang="en-US" sz="1200" b="0"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n-US" sz="1200" b="0" u="none"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Pregunta </a:t>
            </a:r>
            <a:r>
              <a:rPr lang="en-US" sz="1200" dirty="0">
                <a:effectLst/>
                <a:latin typeface="Arial" panose="020B0604020202020204" pitchFamily="34" charset="0"/>
                <a:ea typeface="Times New Roman" panose="02020603050405020304" pitchFamily="18" charset="0"/>
                <a:cs typeface="Arial" panose="020B0604020202020204" pitchFamily="34" charset="0"/>
              </a:rPr>
              <a:t>si hay algún voluntario que pueda compartir con la clase un ejemplo relevante de lo ocurrido.</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8</a:t>
            </a:fld>
            <a:endParaRPr lang="en-US" dirty="0"/>
          </a:p>
        </p:txBody>
      </p:sp>
    </p:spTree>
    <p:extLst>
      <p:ext uri="{BB962C8B-B14F-4D97-AF65-F5344CB8AC3E}">
        <p14:creationId xmlns:p14="http://schemas.microsoft.com/office/powerpoint/2010/main" val="484339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Calibri" panose="020F050202020403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ántrax es una enfermedad infecciosa grave causada por bacterias formadoras de esporas. Estas esporas pueden sobrevivir en el suelo durante mucho tiempo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120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Calibri" panose="020F050202020403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Como las esporas del ántrax sobreviven en el suelo, los animales que pastan pueden ingerirlas. Entonces se activan y causan la enfermedad en el animal. Los humanos expuestos al ganado por contacto o por comer la carne infectada se infectan.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171450" marR="0" indent="-171450">
              <a:lnSpc>
                <a:spcPct val="115000"/>
              </a:lnSpc>
              <a:spcBef>
                <a:spcPts val="0"/>
              </a:spcBef>
              <a:spcAft>
                <a:spcPts val="120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El ántrax se encuentra en todo el mundo.</a:t>
            </a:r>
          </a:p>
          <a:p>
            <a:pPr marL="0" marR="0">
              <a:lnSpc>
                <a:spcPct val="115000"/>
              </a:lnSpc>
              <a:spcBef>
                <a:spcPts val="0"/>
              </a:spcBef>
              <a:spcAft>
                <a:spcPts val="1200"/>
              </a:spcAft>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9</a:t>
            </a:fld>
            <a:endParaRPr lang="en-US" dirty="0"/>
          </a:p>
        </p:txBody>
      </p:sp>
    </p:spTree>
    <p:extLst>
      <p:ext uri="{BB962C8B-B14F-4D97-AF65-F5344CB8AC3E}">
        <p14:creationId xmlns:p14="http://schemas.microsoft.com/office/powerpoint/2010/main" val="27907540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
        <p:nvSpPr>
          <p:cNvPr id="12" name="TextBox 11">
            <a:extLst>
              <a:ext uri="{FF2B5EF4-FFF2-40B4-BE49-F238E27FC236}">
                <a16:creationId xmlns:a16="http://schemas.microsoft.com/office/drawing/2014/main" id="{59AB6ACC-8464-DAB6-BE10-2953D4DE57CE}"/>
              </a:ext>
            </a:extLst>
          </p:cNvPr>
          <p:cNvSpPr txBox="1"/>
          <p:nvPr userDrawn="1"/>
        </p:nvSpPr>
        <p:spPr>
          <a:xfrm>
            <a:off x="9525001" y="6151452"/>
            <a:ext cx="2057400" cy="461665"/>
          </a:xfrm>
          <a:prstGeom prst="rect">
            <a:avLst/>
          </a:prstGeom>
          <a:noFill/>
        </p:spPr>
        <p:txBody>
          <a:bodyPr wrap="square" rtlCol="0">
            <a:spAutoFit/>
          </a:bodyPr>
          <a:lstStyle/>
          <a:p>
            <a:pPr algn="r"/>
            <a:r>
              <a:rPr lang="en-US" sz="2400" dirty="0"/>
              <a:t>Version 3.0</a:t>
            </a:r>
          </a:p>
        </p:txBody>
      </p:sp>
    </p:spTree>
    <p:extLst>
      <p:ext uri="{BB962C8B-B14F-4D97-AF65-F5344CB8AC3E}">
        <p14:creationId xmlns:p14="http://schemas.microsoft.com/office/powerpoint/2010/main" val="5329661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
        <p:nvSpPr>
          <p:cNvPr id="9" name="TextBox 8">
            <a:extLst>
              <a:ext uri="{FF2B5EF4-FFF2-40B4-BE49-F238E27FC236}">
                <a16:creationId xmlns:a16="http://schemas.microsoft.com/office/drawing/2014/main" id="{79A2E9F6-2598-3B86-C7EF-70EB6A6EC8A3}"/>
              </a:ext>
            </a:extLst>
          </p:cNvPr>
          <p:cNvSpPr txBox="1"/>
          <p:nvPr userDrawn="1"/>
        </p:nvSpPr>
        <p:spPr>
          <a:xfrm>
            <a:off x="838200" y="373559"/>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Tree>
    <p:extLst>
      <p:ext uri="{BB962C8B-B14F-4D97-AF65-F5344CB8AC3E}">
        <p14:creationId xmlns:p14="http://schemas.microsoft.com/office/powerpoint/2010/main" val="16283892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Spanis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Objetivos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de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aprendizaje</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6189656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77432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1934872132"/>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7460271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990026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093463169"/>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n-US" sz="6600" b="1" dirty="0">
                <a:solidFill>
                  <a:srgbClr val="00943B"/>
                </a:solidFill>
                <a:latin typeface="+mn-lt"/>
              </a:rPr>
              <a:t>MONITOREAR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8740325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2705321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5257890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1301110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Span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dirty="0"/>
              <a:t>Para completar el ejercicio, 
por favor, diríjase a </a:t>
            </a:r>
            <a:r>
              <a:rPr lang="es-ES" sz="2800"/>
              <a:t>su cuaderno de ejercicios del participante</a:t>
            </a:r>
            <a:r>
              <a:rPr lang="en-US" sz="2800" dirty="0"/>
              <a:t>.</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6977939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7149382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779144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7554886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6630432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4869207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5567655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5423988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6664242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1D8BCC40-12E7-4554-BDBD-F4255BE62A3D}" type="datetimeFigureOut">
              <a:rPr lang="en-US" smtClean="0"/>
              <a:t>3/3/2026</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B001E7BD-2CA4-44F6-B3A8-9160244182BC}"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9" name="Text Box 2058">
            <a:extLst>
              <a:ext uri="{FF2B5EF4-FFF2-40B4-BE49-F238E27FC236}">
                <a16:creationId xmlns:a16="http://schemas.microsoft.com/office/drawing/2014/main" id="{BA959C42-602C-C410-2371-4E72CCD75237}"/>
              </a:ext>
            </a:extLst>
          </p:cNvPr>
          <p:cNvSpPr txBox="1">
            <a:spLocks noChangeArrowheads="1"/>
          </p:cNvSpPr>
          <p:nvPr userDrawn="1"/>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01A6CEF-DD6F-4006-AE48-DEA2CB5B0189}"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dirty="0">
              <a:latin typeface="Franklin Gothic Medium Cond" panose="020B0606030402020204" pitchFamily="34" charset="0"/>
              <a:cs typeface="Times New Roman" panose="02020603050405020304" pitchFamily="18" charset="0"/>
            </a:endParaRPr>
          </a:p>
        </p:txBody>
      </p:sp>
      <p:pic>
        <p:nvPicPr>
          <p:cNvPr id="10" name="Picture 4">
            <a:extLst>
              <a:ext uri="{FF2B5EF4-FFF2-40B4-BE49-F238E27FC236}">
                <a16:creationId xmlns:a16="http://schemas.microsoft.com/office/drawing/2014/main" id="{9891C285-B890-1595-6B29-9408FFD899E2}"/>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11" name="Rectangle 10">
            <a:extLst>
              <a:ext uri="{FF2B5EF4-FFF2-40B4-BE49-F238E27FC236}">
                <a16:creationId xmlns:a16="http://schemas.microsoft.com/office/drawing/2014/main" id="{6E2C169A-A6FA-5AF0-90EF-6A9C31BCF1D8}"/>
              </a:ext>
            </a:extLst>
          </p:cNvPr>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Tree>
    <p:extLst>
      <p:ext uri="{BB962C8B-B14F-4D97-AF65-F5344CB8AC3E}">
        <p14:creationId xmlns:p14="http://schemas.microsoft.com/office/powerpoint/2010/main" val="5876690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9485144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dirty="0"/>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Tree>
    <p:extLst>
      <p:ext uri="{BB962C8B-B14F-4D97-AF65-F5344CB8AC3E}">
        <p14:creationId xmlns:p14="http://schemas.microsoft.com/office/powerpoint/2010/main" val="19312120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Spanis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791951"/>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err="1">
                <a:solidFill>
                  <a:srgbClr val="109648"/>
                </a:solidFill>
                <a:latin typeface="Franklin Gothic Medium" panose="020B0603020102020204" pitchFamily="34" charset="0"/>
              </a:rPr>
              <a:t>Usando</a:t>
            </a:r>
            <a:r>
              <a:rPr lang="en-US" sz="3600" i="1" dirty="0">
                <a:solidFill>
                  <a:srgbClr val="109648"/>
                </a:solidFill>
                <a:latin typeface="Franklin Gothic Medium" panose="020B0603020102020204" pitchFamily="34" charset="0"/>
              </a:rPr>
              <a:t> </a:t>
            </a:r>
            <a:r>
              <a:rPr lang="en-US" sz="3600" i="1" dirty="0" err="1">
                <a:solidFill>
                  <a:srgbClr val="109648"/>
                </a:solidFill>
                <a:latin typeface="Franklin Gothic Medium" panose="020B0603020102020204" pitchFamily="34" charset="0"/>
              </a:rPr>
              <a:t>el</a:t>
            </a:r>
            <a:r>
              <a:rPr lang="en-US" sz="3600" i="1" dirty="0">
                <a:solidFill>
                  <a:srgbClr val="109648"/>
                </a:solidFill>
                <a:latin typeface="Franklin Gothic Medium" panose="020B0603020102020204" pitchFamily="34" charset="0"/>
              </a:rPr>
              <a:t> </a:t>
            </a:r>
            <a:r>
              <a:rPr lang="en-US" sz="3600" i="1" dirty="0" err="1">
                <a:solidFill>
                  <a:srgbClr val="109648"/>
                </a:solidFill>
                <a:latin typeface="Franklin Gothic Medium" panose="020B0603020102020204" pitchFamily="34" charset="0"/>
              </a:rPr>
              <a:t>Enfoque</a:t>
            </a:r>
            <a:r>
              <a:rPr lang="en-US" sz="3600" i="1" dirty="0">
                <a:solidFill>
                  <a:srgbClr val="109648"/>
                </a:solidFill>
                <a:latin typeface="Franklin Gothic Medium" panose="020B0603020102020204" pitchFamily="34" charset="0"/>
              </a:rPr>
              <a:t> de Una Sola </a:t>
            </a:r>
            <a:r>
              <a:rPr lang="en-US" sz="3600" i="1" dirty="0" err="1">
                <a:solidFill>
                  <a:srgbClr val="109648"/>
                </a:solidFill>
                <a:latin typeface="Franklin Gothic Medium" panose="020B0603020102020204" pitchFamily="34" charset="0"/>
              </a:rPr>
              <a:t>Salud</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781693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74613700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88016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4581492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86586134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5630869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377028044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3874627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179615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2365288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2976446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217932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Spanis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743296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Clave de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los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iconos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del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curso</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a:t>
            </a:r>
            <a:endParaRPr lang="en-US" sz="4400"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41297973"/>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err="1">
                          <a:solidFill>
                            <a:schemeClr val="tx1"/>
                          </a:solidFill>
                        </a:rPr>
                        <a:t>Icono</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err="1">
                          <a:solidFill>
                            <a:schemeClr val="tx1"/>
                          </a:solidFill>
                        </a:rPr>
                        <a:t>Uso</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err="1">
                          <a:solidFill>
                            <a:schemeClr val="dk1"/>
                          </a:solidFill>
                          <a:latin typeface="+mn-lt"/>
                          <a:ea typeface="Arial"/>
                          <a:cs typeface="Arial"/>
                          <a:sym typeface="Arial"/>
                        </a:rPr>
                        <a:t>Objetivos</a:t>
                      </a:r>
                      <a:r>
                        <a:rPr lang="en-US" sz="2000" b="1" dirty="0">
                          <a:solidFill>
                            <a:schemeClr val="dk1"/>
                          </a:solidFill>
                          <a:latin typeface="+mn-lt"/>
                          <a:ea typeface="Arial"/>
                          <a:cs typeface="Arial"/>
                          <a:sym typeface="Arial"/>
                        </a:rPr>
                        <a:t> </a:t>
                      </a:r>
                      <a:r>
                        <a:rPr lang="en-US" sz="2000" b="0" dirty="0">
                          <a:solidFill>
                            <a:schemeClr val="dk1"/>
                          </a:solidFill>
                          <a:latin typeface="+mn-lt"/>
                          <a:ea typeface="Arial"/>
                          <a:cs typeface="Arial"/>
                          <a:sym typeface="Arial"/>
                        </a:rPr>
                        <a:t>de la </a:t>
                      </a:r>
                      <a:r>
                        <a:rPr lang="en-US" sz="2000" b="0" dirty="0" err="1">
                          <a:solidFill>
                            <a:schemeClr val="dk1"/>
                          </a:solidFill>
                          <a:latin typeface="+mn-lt"/>
                          <a:ea typeface="Arial"/>
                          <a:cs typeface="Arial"/>
                          <a:sym typeface="Arial"/>
                        </a:rPr>
                        <a:t>sesión</a:t>
                      </a:r>
                      <a:endParaRPr lang="en-US"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dirty="0">
                          <a:solidFill>
                            <a:schemeClr val="dk1"/>
                          </a:solidFill>
                          <a:latin typeface="+mn-lt"/>
                          <a:ea typeface="Arial"/>
                          <a:cs typeface="Arial"/>
                          <a:sym typeface="Arial"/>
                        </a:rPr>
                        <a:t>Diálogo de descubrimiento </a:t>
                      </a:r>
                      <a:r>
                        <a:rPr lang="es-ES" sz="2000" b="0" dirty="0">
                          <a:solidFill>
                            <a:schemeClr val="dk1"/>
                          </a:solidFill>
                          <a:latin typeface="+mn-lt"/>
                          <a:ea typeface="Arial"/>
                          <a:cs typeface="Arial"/>
                          <a:sym typeface="Arial"/>
                        </a:rPr>
                        <a:t>invita a compartir ideas </a:t>
                      </a:r>
                      <a:br>
                        <a:rPr lang="es-ES" sz="2000" b="0" dirty="0">
                          <a:solidFill>
                            <a:schemeClr val="dk1"/>
                          </a:solidFill>
                          <a:latin typeface="+mn-lt"/>
                          <a:ea typeface="Arial"/>
                          <a:cs typeface="Arial"/>
                          <a:sym typeface="Arial"/>
                        </a:rPr>
                      </a:br>
                      <a:r>
                        <a:rPr lang="es-ES" sz="2000" b="0" dirty="0">
                          <a:solidFill>
                            <a:schemeClr val="dk1"/>
                          </a:solidFill>
                          <a:latin typeface="+mn-lt"/>
                          <a:ea typeface="Arial"/>
                          <a:cs typeface="Arial"/>
                          <a:sym typeface="Arial"/>
                        </a:rPr>
                        <a:t>y experiencias</a:t>
                      </a:r>
                      <a:endParaRPr lang="es-ES" sz="2000" b="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ES" sz="2000" b="1" dirty="0">
                          <a:solidFill>
                            <a:schemeClr val="dk1"/>
                          </a:solidFill>
                          <a:latin typeface="+mn-lt"/>
                          <a:ea typeface="Arial"/>
                          <a:cs typeface="Arial"/>
                          <a:sym typeface="Arial"/>
                        </a:rPr>
                        <a:t>Actividad </a:t>
                      </a:r>
                      <a:r>
                        <a:rPr lang="es-ES" sz="2000" b="0" dirty="0">
                          <a:solidFill>
                            <a:schemeClr val="dk1"/>
                          </a:solidFill>
                          <a:latin typeface="+mn-lt"/>
                          <a:ea typeface="Arial"/>
                          <a:cs typeface="Arial"/>
                          <a:sym typeface="Arial"/>
                        </a:rPr>
                        <a:t>realizada individualmente o en grupo</a:t>
                      </a:r>
                      <a:endParaRPr lang="es-ES" sz="2000" b="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err="1">
                          <a:solidFill>
                            <a:schemeClr val="dk1"/>
                          </a:solidFill>
                          <a:latin typeface="+mn-lt"/>
                          <a:ea typeface="Arial"/>
                          <a:cs typeface="Arial"/>
                          <a:sym typeface="Arial"/>
                        </a:rPr>
                        <a:t>Destaca</a:t>
                      </a:r>
                      <a:r>
                        <a:rPr lang="en-US" sz="2000" b="1"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el</a:t>
                      </a:r>
                      <a:r>
                        <a:rPr lang="en-US" sz="2000" b="0"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enfoque</a:t>
                      </a:r>
                      <a:r>
                        <a:rPr lang="en-US" sz="2000" b="0"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multisectorial</a:t>
                      </a:r>
                      <a:r>
                        <a:rPr lang="en-US" sz="2000" b="0" dirty="0">
                          <a:solidFill>
                            <a:schemeClr val="dk1"/>
                          </a:solidFill>
                          <a:latin typeface="+mn-lt"/>
                          <a:ea typeface="Arial"/>
                          <a:cs typeface="Arial"/>
                          <a:sym typeface="Arial"/>
                        </a:rPr>
                        <a:t> o </a:t>
                      </a:r>
                      <a:r>
                        <a:rPr lang="en-US" sz="2000" b="0" dirty="0" err="1">
                          <a:solidFill>
                            <a:schemeClr val="dk1"/>
                          </a:solidFill>
                          <a:latin typeface="+mn-lt"/>
                          <a:ea typeface="Arial"/>
                          <a:cs typeface="Arial"/>
                          <a:sym typeface="Arial"/>
                        </a:rPr>
                        <a:t>el</a:t>
                      </a:r>
                      <a:r>
                        <a:rPr lang="en-US" sz="2000" b="0"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enfoque</a:t>
                      </a:r>
                      <a:r>
                        <a:rPr lang="en-US" sz="2000" b="0" dirty="0">
                          <a:solidFill>
                            <a:schemeClr val="dk1"/>
                          </a:solidFill>
                          <a:latin typeface="+mn-lt"/>
                          <a:ea typeface="Arial"/>
                          <a:cs typeface="Arial"/>
                          <a:sym typeface="Arial"/>
                        </a:rPr>
                        <a:t> de Una </a:t>
                      </a:r>
                      <a:br>
                        <a:rPr lang="en-US" sz="2000" b="0" dirty="0">
                          <a:solidFill>
                            <a:schemeClr val="dk1"/>
                          </a:solidFill>
                          <a:latin typeface="+mn-lt"/>
                          <a:ea typeface="Arial"/>
                          <a:cs typeface="Arial"/>
                          <a:sym typeface="Arial"/>
                        </a:rPr>
                      </a:br>
                      <a:r>
                        <a:rPr lang="en-US" sz="2000" b="0" dirty="0">
                          <a:solidFill>
                            <a:schemeClr val="dk1"/>
                          </a:solidFill>
                          <a:latin typeface="+mn-lt"/>
                          <a:ea typeface="Arial"/>
                          <a:cs typeface="Arial"/>
                          <a:sym typeface="Arial"/>
                        </a:rPr>
                        <a:t>Sola </a:t>
                      </a:r>
                      <a:r>
                        <a:rPr lang="en-US" sz="2000" b="0" dirty="0" err="1">
                          <a:solidFill>
                            <a:schemeClr val="dk1"/>
                          </a:solidFill>
                          <a:latin typeface="+mn-lt"/>
                          <a:ea typeface="Arial"/>
                          <a:cs typeface="Arial"/>
                          <a:sym typeface="Arial"/>
                        </a:rPr>
                        <a:t>Salud</a:t>
                      </a:r>
                      <a:endParaRPr lang="en-US" sz="2000" b="0" dirty="0">
                        <a:solidFill>
                          <a:schemeClr val="dk1"/>
                        </a:solidFill>
                        <a:latin typeface="+mn-lt"/>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6890052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2" name="Text Box 8">
            <a:extLst>
              <a:ext uri="{FF2B5EF4-FFF2-40B4-BE49-F238E27FC236}">
                <a16:creationId xmlns:a16="http://schemas.microsoft.com/office/drawing/2014/main" id="{0742DB79-FA15-4567-19AA-FEF1E3428090}"/>
              </a:ext>
            </a:extLst>
          </p:cNvPr>
          <p:cNvSpPr txBox="1">
            <a:spLocks noChangeArrowheads="1"/>
          </p:cNvSpPr>
          <p:nvPr userDrawn="1"/>
        </p:nvSpPr>
        <p:spPr bwMode="auto">
          <a:xfrm>
            <a:off x="4277784" y="6254750"/>
            <a:ext cx="3657600" cy="336550"/>
          </a:xfrm>
          <a:prstGeom prst="rect">
            <a:avLst/>
          </a:prstGeom>
          <a:noFill/>
          <a:ln>
            <a:noFill/>
          </a:ln>
        </p:spPr>
        <p:txBody>
          <a:bodyPr>
            <a:spAutoFit/>
          </a:bodyPr>
          <a:lstStyle>
            <a:lvl1pPr>
              <a:defRPr>
                <a:solidFill>
                  <a:schemeClr val="tx1"/>
                </a:solidFill>
                <a:latin typeface="Courier New" pitchFamily="49" charset="0"/>
                <a:cs typeface="Arial" charset="0"/>
              </a:defRPr>
            </a:lvl1pPr>
            <a:lvl2pPr marL="742950" indent="-285750">
              <a:defRPr>
                <a:solidFill>
                  <a:schemeClr val="tx1"/>
                </a:solidFill>
                <a:latin typeface="Courier New" pitchFamily="49" charset="0"/>
                <a:cs typeface="Arial" charset="0"/>
              </a:defRPr>
            </a:lvl2pPr>
            <a:lvl3pPr marL="1143000" indent="-228600">
              <a:defRPr>
                <a:solidFill>
                  <a:schemeClr val="tx1"/>
                </a:solidFill>
                <a:latin typeface="Courier New" pitchFamily="49" charset="0"/>
                <a:cs typeface="Arial" charset="0"/>
              </a:defRPr>
            </a:lvl3pPr>
            <a:lvl4pPr marL="1600200" indent="-228600">
              <a:defRPr>
                <a:solidFill>
                  <a:schemeClr val="tx1"/>
                </a:solidFill>
                <a:latin typeface="Courier New" pitchFamily="49" charset="0"/>
                <a:cs typeface="Arial" charset="0"/>
              </a:defRPr>
            </a:lvl4pPr>
            <a:lvl5pPr marL="2057400" indent="-228600">
              <a:defRPr>
                <a:solidFill>
                  <a:schemeClr val="tx1"/>
                </a:solidFill>
                <a:latin typeface="Courier New" pitchFamily="49" charset="0"/>
                <a:cs typeface="Arial" charset="0"/>
              </a:defRPr>
            </a:lvl5pPr>
            <a:lvl6pPr marL="2514600" indent="-228600" eaLnBrk="0" fontAlgn="base" hangingPunct="0">
              <a:lnSpc>
                <a:spcPct val="90000"/>
              </a:lnSpc>
              <a:spcBef>
                <a:spcPct val="0"/>
              </a:spcBef>
              <a:spcAft>
                <a:spcPct val="0"/>
              </a:spcAft>
              <a:defRPr>
                <a:solidFill>
                  <a:schemeClr val="tx1"/>
                </a:solidFill>
                <a:latin typeface="Courier New" pitchFamily="49" charset="0"/>
                <a:cs typeface="Arial" charset="0"/>
              </a:defRPr>
            </a:lvl6pPr>
            <a:lvl7pPr marL="2971800" indent="-228600" eaLnBrk="0" fontAlgn="base" hangingPunct="0">
              <a:lnSpc>
                <a:spcPct val="90000"/>
              </a:lnSpc>
              <a:spcBef>
                <a:spcPct val="0"/>
              </a:spcBef>
              <a:spcAft>
                <a:spcPct val="0"/>
              </a:spcAft>
              <a:defRPr>
                <a:solidFill>
                  <a:schemeClr val="tx1"/>
                </a:solidFill>
                <a:latin typeface="Courier New" pitchFamily="49" charset="0"/>
                <a:cs typeface="Arial" charset="0"/>
              </a:defRPr>
            </a:lvl7pPr>
            <a:lvl8pPr marL="3429000" indent="-228600" eaLnBrk="0" fontAlgn="base" hangingPunct="0">
              <a:lnSpc>
                <a:spcPct val="90000"/>
              </a:lnSpc>
              <a:spcBef>
                <a:spcPct val="0"/>
              </a:spcBef>
              <a:spcAft>
                <a:spcPct val="0"/>
              </a:spcAft>
              <a:defRPr>
                <a:solidFill>
                  <a:schemeClr val="tx1"/>
                </a:solidFill>
                <a:latin typeface="Courier New" pitchFamily="49" charset="0"/>
                <a:cs typeface="Arial" charset="0"/>
              </a:defRPr>
            </a:lvl8pPr>
            <a:lvl9pPr marL="3886200" indent="-228600" eaLnBrk="0" fontAlgn="base" hangingPunct="0">
              <a:lnSpc>
                <a:spcPct val="90000"/>
              </a:lnSpc>
              <a:spcBef>
                <a:spcPct val="0"/>
              </a:spcBef>
              <a:spcAft>
                <a:spcPct val="0"/>
              </a:spcAft>
              <a:defRPr>
                <a:solidFill>
                  <a:schemeClr val="tx1"/>
                </a:solidFill>
                <a:latin typeface="Courier New" pitchFamily="49" charset="0"/>
                <a:cs typeface="Arial" charset="0"/>
              </a:defRPr>
            </a:lvl9pPr>
          </a:lstStyle>
          <a:p>
            <a:pPr algn="ctr" eaLnBrk="1" hangingPunct="1">
              <a:defRPr/>
            </a:pPr>
            <a:endParaRPr lang="en-US" sz="1600">
              <a:solidFill>
                <a:schemeClr val="bg1"/>
              </a:solidFill>
              <a:latin typeface="Franklin Gothic Medium Cond" pitchFamily="34" charset="0"/>
              <a:cs typeface="Times New Roman" pitchFamily="18" charset="0"/>
            </a:endParaRPr>
          </a:p>
        </p:txBody>
      </p:sp>
    </p:spTree>
    <p:extLst>
      <p:ext uri="{BB962C8B-B14F-4D97-AF65-F5344CB8AC3E}">
        <p14:creationId xmlns:p14="http://schemas.microsoft.com/office/powerpoint/2010/main" val="1927105673"/>
      </p:ext>
    </p:extLst>
  </p:cSld>
  <p:clrMap bg1="lt1" tx1="dk1" bg2="lt2" tx2="dk2" accent1="accent1" accent2="accent2" accent3="accent3" accent4="accent4" accent5="accent5" accent6="accent6" hlink="hlink" folHlink="folHlink"/>
  <p:sldLayoutIdLst>
    <p:sldLayoutId id="2147484792" r:id="rId1"/>
    <p:sldLayoutId id="2147484793" r:id="rId2"/>
    <p:sldLayoutId id="2147484794" r:id="rId3"/>
    <p:sldLayoutId id="2147484795" r:id="rId4"/>
    <p:sldLayoutId id="2147484796" r:id="rId5"/>
    <p:sldLayoutId id="2147484797" r:id="rId6"/>
    <p:sldLayoutId id="2147484798" r:id="rId7"/>
    <p:sldLayoutId id="2147484799" r:id="rId8"/>
    <p:sldLayoutId id="2147484800" r:id="rId9"/>
    <p:sldLayoutId id="2147484801" r:id="rId10"/>
    <p:sldLayoutId id="2147484802" r:id="rId11"/>
    <p:sldLayoutId id="2147484803" r:id="rId12"/>
    <p:sldLayoutId id="2147484804" r:id="rId13"/>
    <p:sldLayoutId id="2147484805" r:id="rId14"/>
    <p:sldLayoutId id="2147484806" r:id="rId15"/>
    <p:sldLayoutId id="2147484807" r:id="rId16"/>
    <p:sldLayoutId id="2147484808" r:id="rId17"/>
    <p:sldLayoutId id="2147484809" r:id="rId18"/>
    <p:sldLayoutId id="2147484810" r:id="rId19"/>
    <p:sldLayoutId id="2147484811" r:id="rId20"/>
    <p:sldLayoutId id="2147484812" r:id="rId21"/>
    <p:sldLayoutId id="2147484813" r:id="rId22"/>
    <p:sldLayoutId id="2147484814" r:id="rId23"/>
    <p:sldLayoutId id="2147484815" r:id="rId24"/>
    <p:sldLayoutId id="2147484816" r:id="rId25"/>
    <p:sldLayoutId id="2147484817" r:id="rId26"/>
    <p:sldLayoutId id="2147484818" r:id="rId27"/>
    <p:sldLayoutId id="2147484819" r:id="rId28"/>
    <p:sldLayoutId id="2147484820" r:id="rId29"/>
    <p:sldLayoutId id="2147484821" r:id="rId30"/>
    <p:sldLayoutId id="2147484822" r:id="rId31"/>
    <p:sldLayoutId id="2147484823" r:id="rId32"/>
    <p:sldLayoutId id="2147484824" r:id="rId33"/>
    <p:sldLayoutId id="2147484825" r:id="rId34"/>
    <p:sldLayoutId id="2147484826" r:id="rId3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www.cdc.gov/anthrax/symptoms/index.html" TargetMode="External"/><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11.xml.rels><?xml version="1.0" encoding="UTF-8" standalone="yes"?>
<Relationships xmlns="http://schemas.openxmlformats.org/package/2006/relationships"><Relationship Id="rId3" Type="http://schemas.openxmlformats.org/officeDocument/2006/relationships/hyperlink" Target="https://www.woah.org/en/disease/anthrax/" TargetMode="External"/><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36.sv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36.sv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Placeholder 27"/>
          <p:cNvSpPr>
            <a:spLocks noGrp="1"/>
          </p:cNvSpPr>
          <p:nvPr>
            <p:ph type="body" sz="quarter" idx="17"/>
          </p:nvPr>
        </p:nvSpPr>
        <p:spPr>
          <a:prstGeom prst="rect">
            <a:avLst/>
          </a:prstGeom>
        </p:spPr>
        <p:txBody>
          <a:bodyPr/>
          <a:lstStyle/>
          <a:p>
            <a:r>
              <a:rPr lang="en-US" altLang="en-US" dirty="0">
                <a:ea typeface="ＭＳ Ｐゴシック" pitchFamily="34" charset="-128"/>
              </a:rPr>
              <a:t>Análisis del problema</a:t>
            </a:r>
            <a:endParaRPr lang="en-US" dirty="0"/>
          </a:p>
        </p:txBody>
      </p:sp>
      <p:sp>
        <p:nvSpPr>
          <p:cNvPr id="20486" name="Text Placeholder 4"/>
          <p:cNvSpPr>
            <a:spLocks noGrp="1"/>
          </p:cNvSpPr>
          <p:nvPr>
            <p:ph type="body" sz="quarter" idx="16"/>
          </p:nvPr>
        </p:nvSpPr>
        <p:spPr/>
        <p:txBody>
          <a:bodyPr/>
          <a:lstStyle/>
          <a:p>
            <a:r>
              <a:rPr lang="en-US" dirty="0"/>
              <a:t>Taller 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p:cNvSpPr>
            <a:spLocks noGrp="1"/>
          </p:cNvSpPr>
          <p:nvPr>
            <p:ph sz="half" idx="2"/>
          </p:nvPr>
        </p:nvSpPr>
        <p:spPr>
          <a:xfrm>
            <a:off x="837543" y="4642577"/>
            <a:ext cx="10515600" cy="1436734"/>
          </a:xfrm>
          <a:prstGeom prst="rect">
            <a:avLst/>
          </a:prstGeom>
        </p:spPr>
        <p:txBody>
          <a:bodyPr>
            <a:noAutofit/>
          </a:bodyPr>
          <a:lstStyle/>
          <a:p>
            <a:r>
              <a:rPr lang="en-US" dirty="0" err="1"/>
              <a:t>Prevenibles</a:t>
            </a:r>
            <a:r>
              <a:rPr lang="en-US" dirty="0"/>
              <a:t> </a:t>
            </a:r>
            <a:r>
              <a:rPr lang="en-US" dirty="0" err="1"/>
              <a:t>por</a:t>
            </a:r>
            <a:r>
              <a:rPr lang="en-US" dirty="0"/>
              <a:t> </a:t>
            </a:r>
            <a:r>
              <a:rPr lang="en-US" dirty="0" err="1"/>
              <a:t>vacunas</a:t>
            </a:r>
            <a:r>
              <a:rPr lang="en-US" dirty="0"/>
              <a:t> </a:t>
            </a:r>
          </a:p>
          <a:p>
            <a:r>
              <a:rPr lang="en-US" dirty="0"/>
              <a:t>Tratable con antibióticos si se diagnostica precozmente</a:t>
            </a:r>
          </a:p>
          <a:p>
            <a:r>
              <a:rPr lang="en-US" dirty="0"/>
              <a:t>Puede ser mortal, sobre todo si no se trata rápidamente</a:t>
            </a:r>
          </a:p>
        </p:txBody>
      </p:sp>
      <p:sp>
        <p:nvSpPr>
          <p:cNvPr id="9" name="Title 8">
            <a:extLst>
              <a:ext uri="{FF2B5EF4-FFF2-40B4-BE49-F238E27FC236}">
                <a16:creationId xmlns:a16="http://schemas.microsoft.com/office/drawing/2014/main" id="{CBEFEA11-BADE-4291-8786-C7E9A5A3C22A}"/>
              </a:ext>
            </a:extLst>
          </p:cNvPr>
          <p:cNvSpPr>
            <a:spLocks noGrp="1"/>
          </p:cNvSpPr>
          <p:nvPr>
            <p:ph type="title"/>
          </p:nvPr>
        </p:nvSpPr>
        <p:spPr/>
        <p:txBody>
          <a:bodyPr/>
          <a:lstStyle/>
          <a:p>
            <a:r>
              <a:rPr lang="es-GT" noProof="0" dirty="0">
                <a:latin typeface="Franklin Gothic Medium"/>
              </a:rPr>
              <a:t>Ántrax humano: tres tipos</a:t>
            </a:r>
          </a:p>
        </p:txBody>
      </p:sp>
      <p:sp>
        <p:nvSpPr>
          <p:cNvPr id="14" name="Text Placeholder 13">
            <a:extLst>
              <a:ext uri="{FF2B5EF4-FFF2-40B4-BE49-F238E27FC236}">
                <a16:creationId xmlns:a16="http://schemas.microsoft.com/office/drawing/2014/main" id="{E038FC40-7DBD-652E-FA0C-2FAD4D62BA40}"/>
              </a:ext>
            </a:extLst>
          </p:cNvPr>
          <p:cNvSpPr>
            <a:spLocks noGrp="1"/>
          </p:cNvSpPr>
          <p:nvPr>
            <p:ph type="body" sz="quarter" idx="16"/>
          </p:nvPr>
        </p:nvSpPr>
        <p:spPr>
          <a:xfrm>
            <a:off x="4634653" y="6477000"/>
            <a:ext cx="4966547" cy="250098"/>
          </a:xfrm>
        </p:spPr>
        <p:txBody>
          <a:bodyPr/>
          <a:lstStyle/>
          <a:p>
            <a:r>
              <a:rPr lang="en-US" sz="1200" dirty="0">
                <a:latin typeface="+mn-lt"/>
                <a:hlinkClick r:id="rId3"/>
              </a:rPr>
              <a:t>https://www.cdc.gov/anthrax/symptoms/index.html</a:t>
            </a:r>
            <a:endParaRPr lang="en-US" sz="1200" dirty="0">
              <a:latin typeface="+mn-lt"/>
            </a:endParaRPr>
          </a:p>
          <a:p>
            <a:endParaRPr lang="en-US"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8886" y="2286000"/>
            <a:ext cx="1828800" cy="1828800"/>
          </a:xfrm>
          <a:prstGeom prst="rect">
            <a:avLst/>
          </a:prstGeom>
          <a:ln>
            <a:solidFill>
              <a:schemeClr val="tx1"/>
            </a:solidFill>
          </a:ln>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1600" y="2286000"/>
            <a:ext cx="1828800" cy="1828800"/>
          </a:xfrm>
          <a:prstGeom prst="rect">
            <a:avLst/>
          </a:prstGeom>
          <a:ln>
            <a:solidFill>
              <a:schemeClr val="tx1"/>
            </a:solidFill>
          </a:ln>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63000" y="2286000"/>
            <a:ext cx="1828800" cy="1828800"/>
          </a:xfrm>
          <a:prstGeom prst="rect">
            <a:avLst/>
          </a:prstGeom>
          <a:ln>
            <a:solidFill>
              <a:schemeClr val="tx1"/>
            </a:solidFill>
          </a:ln>
        </p:spPr>
      </p:pic>
      <p:sp>
        <p:nvSpPr>
          <p:cNvPr id="5" name="TextBox 4">
            <a:extLst>
              <a:ext uri="{FF2B5EF4-FFF2-40B4-BE49-F238E27FC236}">
                <a16:creationId xmlns:a16="http://schemas.microsoft.com/office/drawing/2014/main" id="{99F7E541-DAFB-32CA-D08D-6B988E1C00AA}"/>
              </a:ext>
            </a:extLst>
          </p:cNvPr>
          <p:cNvSpPr txBox="1"/>
          <p:nvPr/>
        </p:nvSpPr>
        <p:spPr>
          <a:xfrm>
            <a:off x="1598886" y="1552223"/>
            <a:ext cx="1828800" cy="461665"/>
          </a:xfrm>
          <a:prstGeom prst="rect">
            <a:avLst/>
          </a:prstGeom>
          <a:noFill/>
        </p:spPr>
        <p:txBody>
          <a:bodyPr wrap="square">
            <a:spAutoFit/>
          </a:bodyPr>
          <a:lstStyle/>
          <a:p>
            <a:pPr algn="ctr"/>
            <a:r>
              <a:rPr lang="en-US" sz="2400" dirty="0" err="1"/>
              <a:t>Cutáneo</a:t>
            </a:r>
            <a:endParaRPr lang="en-US" sz="2400" dirty="0"/>
          </a:p>
        </p:txBody>
      </p:sp>
      <p:sp>
        <p:nvSpPr>
          <p:cNvPr id="10" name="TextBox 9">
            <a:extLst>
              <a:ext uri="{FF2B5EF4-FFF2-40B4-BE49-F238E27FC236}">
                <a16:creationId xmlns:a16="http://schemas.microsoft.com/office/drawing/2014/main" id="{333EB7CC-502A-D9FF-E114-E589A330FC19}"/>
              </a:ext>
            </a:extLst>
          </p:cNvPr>
          <p:cNvSpPr txBox="1"/>
          <p:nvPr/>
        </p:nvSpPr>
        <p:spPr>
          <a:xfrm>
            <a:off x="4876143" y="1516559"/>
            <a:ext cx="2438400" cy="769441"/>
          </a:xfrm>
          <a:prstGeom prst="rect">
            <a:avLst/>
          </a:prstGeom>
          <a:noFill/>
        </p:spPr>
        <p:txBody>
          <a:bodyPr wrap="square">
            <a:spAutoFit/>
          </a:bodyPr>
          <a:lstStyle/>
          <a:p>
            <a:pPr algn="ctr"/>
            <a:r>
              <a:rPr lang="en-US" sz="2400" dirty="0"/>
              <a:t>Gastrointestinal</a:t>
            </a:r>
          </a:p>
          <a:p>
            <a:pPr algn="ctr"/>
            <a:r>
              <a:rPr lang="en-US" sz="2000" dirty="0"/>
              <a:t>(ingestión)</a:t>
            </a:r>
          </a:p>
        </p:txBody>
      </p:sp>
      <p:sp>
        <p:nvSpPr>
          <p:cNvPr id="11" name="TextBox 10">
            <a:extLst>
              <a:ext uri="{FF2B5EF4-FFF2-40B4-BE49-F238E27FC236}">
                <a16:creationId xmlns:a16="http://schemas.microsoft.com/office/drawing/2014/main" id="{4CA98E16-1003-C5CE-C277-B803AA602396}"/>
              </a:ext>
            </a:extLst>
          </p:cNvPr>
          <p:cNvSpPr txBox="1"/>
          <p:nvPr/>
        </p:nvSpPr>
        <p:spPr>
          <a:xfrm>
            <a:off x="8763000" y="1509080"/>
            <a:ext cx="1828800" cy="769441"/>
          </a:xfrm>
          <a:prstGeom prst="rect">
            <a:avLst/>
          </a:prstGeom>
          <a:noFill/>
        </p:spPr>
        <p:txBody>
          <a:bodyPr wrap="square">
            <a:spAutoFit/>
          </a:bodyPr>
          <a:lstStyle/>
          <a:p>
            <a:pPr algn="ctr"/>
            <a:r>
              <a:rPr lang="en-US" sz="2400" dirty="0"/>
              <a:t>Pulmonar</a:t>
            </a:r>
          </a:p>
          <a:p>
            <a:pPr algn="ctr"/>
            <a:r>
              <a:rPr lang="en-US" sz="2000" dirty="0"/>
              <a:t>(inhalación)</a:t>
            </a:r>
          </a:p>
        </p:txBody>
      </p:sp>
      <p:sp>
        <p:nvSpPr>
          <p:cNvPr id="12" name="TextBox 11">
            <a:extLst>
              <a:ext uri="{FF2B5EF4-FFF2-40B4-BE49-F238E27FC236}">
                <a16:creationId xmlns:a16="http://schemas.microsoft.com/office/drawing/2014/main" id="{46C4BE5E-C6BF-90A3-40D5-F7A7BCCF19D8}"/>
              </a:ext>
            </a:extLst>
          </p:cNvPr>
          <p:cNvSpPr txBox="1"/>
          <p:nvPr/>
        </p:nvSpPr>
        <p:spPr>
          <a:xfrm>
            <a:off x="1591003" y="4095690"/>
            <a:ext cx="1828800" cy="400110"/>
          </a:xfrm>
          <a:prstGeom prst="rect">
            <a:avLst/>
          </a:prstGeom>
          <a:noFill/>
        </p:spPr>
        <p:txBody>
          <a:bodyPr wrap="square">
            <a:spAutoFit/>
          </a:bodyPr>
          <a:lstStyle/>
          <a:p>
            <a:pPr algn="ctr"/>
            <a:r>
              <a:rPr lang="en-US" sz="2000" dirty="0"/>
              <a:t>El </a:t>
            </a:r>
            <a:r>
              <a:rPr lang="en-US" sz="2000" dirty="0" err="1"/>
              <a:t>más</a:t>
            </a:r>
            <a:r>
              <a:rPr lang="en-US" sz="2000" dirty="0"/>
              <a:t> </a:t>
            </a:r>
            <a:r>
              <a:rPr lang="en-US" sz="2000" dirty="0" err="1"/>
              <a:t>comun</a:t>
            </a:r>
            <a:endParaRPr lang="en-US" sz="2000" dirty="0"/>
          </a:p>
        </p:txBody>
      </p:sp>
      <p:sp>
        <p:nvSpPr>
          <p:cNvPr id="13" name="TextBox 12">
            <a:extLst>
              <a:ext uri="{FF2B5EF4-FFF2-40B4-BE49-F238E27FC236}">
                <a16:creationId xmlns:a16="http://schemas.microsoft.com/office/drawing/2014/main" id="{08BC46B3-C23B-9B6E-EBC0-6CDFE593CA13}"/>
              </a:ext>
            </a:extLst>
          </p:cNvPr>
          <p:cNvSpPr txBox="1"/>
          <p:nvPr/>
        </p:nvSpPr>
        <p:spPr>
          <a:xfrm>
            <a:off x="8763000" y="4095690"/>
            <a:ext cx="1828800" cy="400110"/>
          </a:xfrm>
          <a:prstGeom prst="rect">
            <a:avLst/>
          </a:prstGeom>
          <a:noFill/>
        </p:spPr>
        <p:txBody>
          <a:bodyPr wrap="square">
            <a:spAutoFit/>
          </a:bodyPr>
          <a:lstStyle/>
          <a:p>
            <a:pPr algn="ctr"/>
            <a:r>
              <a:rPr lang="en-US" sz="2000" dirty="0"/>
              <a:t>Más mortales</a:t>
            </a:r>
          </a:p>
        </p:txBody>
      </p:sp>
    </p:spTree>
    <p:extLst>
      <p:ext uri="{BB962C8B-B14F-4D97-AF65-F5344CB8AC3E}">
        <p14:creationId xmlns:p14="http://schemas.microsoft.com/office/powerpoint/2010/main" val="3537103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1">
            <a:extLst>
              <a:ext uri="{FF2B5EF4-FFF2-40B4-BE49-F238E27FC236}">
                <a16:creationId xmlns:a16="http://schemas.microsoft.com/office/drawing/2014/main" id="{189969A3-462B-36EF-FF27-F4E8B4D7749F}"/>
              </a:ext>
            </a:extLst>
          </p:cNvPr>
          <p:cNvSpPr>
            <a:spLocks noGrp="1"/>
          </p:cNvSpPr>
          <p:nvPr>
            <p:ph sz="half" idx="2"/>
          </p:nvPr>
        </p:nvSpPr>
        <p:spPr>
          <a:xfrm>
            <a:off x="838200" y="3988181"/>
            <a:ext cx="10515600" cy="2129985"/>
          </a:xfrm>
        </p:spPr>
        <p:txBody>
          <a:bodyPr>
            <a:noAutofit/>
          </a:bodyPr>
          <a:lstStyle/>
          <a:p>
            <a:r>
              <a:rPr lang="en-US" dirty="0"/>
              <a:t>Afecta sobre todo a rumiantes y caballos, </a:t>
            </a:r>
            <a:r>
              <a:rPr lang="en-US" dirty="0" err="1"/>
              <a:t>ocasionalmente</a:t>
            </a:r>
            <a:r>
              <a:rPr lang="en-US" dirty="0"/>
              <a:t> </a:t>
            </a:r>
            <a:br>
              <a:rPr lang="en-US" dirty="0"/>
            </a:br>
            <a:r>
              <a:rPr lang="en-US" dirty="0"/>
              <a:t>a carnívoros</a:t>
            </a:r>
          </a:p>
          <a:p>
            <a:r>
              <a:rPr lang="en-US" dirty="0"/>
              <a:t>Suele ser mortal en rumiantes, caballos</a:t>
            </a:r>
          </a:p>
          <a:p>
            <a:r>
              <a:rPr lang="en-US" dirty="0"/>
              <a:t>Vacunas disponibles y recomendadas para zonas endémicas</a:t>
            </a:r>
          </a:p>
          <a:p>
            <a:pPr marL="0">
              <a:buNone/>
            </a:pPr>
            <a:endParaRPr lang="en-US" dirty="0"/>
          </a:p>
        </p:txBody>
      </p:sp>
      <p:sp>
        <p:nvSpPr>
          <p:cNvPr id="9" name="Title 8">
            <a:extLst>
              <a:ext uri="{FF2B5EF4-FFF2-40B4-BE49-F238E27FC236}">
                <a16:creationId xmlns:a16="http://schemas.microsoft.com/office/drawing/2014/main" id="{CBEFEA11-BADE-4291-8786-C7E9A5A3C22A}"/>
              </a:ext>
            </a:extLst>
          </p:cNvPr>
          <p:cNvSpPr>
            <a:spLocks noGrp="1"/>
          </p:cNvSpPr>
          <p:nvPr>
            <p:ph type="title"/>
          </p:nvPr>
        </p:nvSpPr>
        <p:spPr/>
        <p:txBody>
          <a:bodyPr/>
          <a:lstStyle/>
          <a:p>
            <a:r>
              <a:rPr lang="es-GT" noProof="0" dirty="0">
                <a:latin typeface="Franklin Gothic Medium"/>
              </a:rPr>
              <a:t>Ántrax animal: Características clínicas</a:t>
            </a:r>
          </a:p>
        </p:txBody>
      </p:sp>
      <p:sp>
        <p:nvSpPr>
          <p:cNvPr id="4" name="Text Placeholder 3">
            <a:extLst>
              <a:ext uri="{FF2B5EF4-FFF2-40B4-BE49-F238E27FC236}">
                <a16:creationId xmlns:a16="http://schemas.microsoft.com/office/drawing/2014/main" id="{81130843-9CC8-68B3-BFE9-FDEB2490FA8D}"/>
              </a:ext>
            </a:extLst>
          </p:cNvPr>
          <p:cNvSpPr>
            <a:spLocks noGrp="1"/>
          </p:cNvSpPr>
          <p:nvPr>
            <p:ph type="body" sz="quarter" idx="16"/>
          </p:nvPr>
        </p:nvSpPr>
        <p:spPr>
          <a:xfrm>
            <a:off x="4038600" y="6506437"/>
            <a:ext cx="5576147" cy="275363"/>
          </a:xfrm>
        </p:spPr>
        <p:txBody>
          <a:bodyPr/>
          <a:lstStyle/>
          <a:p>
            <a:r>
              <a:rPr lang="en-US" dirty="0">
                <a:hlinkClick r:id="rId3"/>
              </a:rPr>
              <a:t>Carbunco bacteridiano - WOAH - </a:t>
            </a:r>
            <a:r>
              <a:rPr lang="en-US" dirty="0" err="1">
                <a:hlinkClick r:id="rId3"/>
              </a:rPr>
              <a:t>Organización </a:t>
            </a:r>
            <a:r>
              <a:rPr lang="en-US" dirty="0">
                <a:hlinkClick r:id="rId3"/>
              </a:rPr>
              <a:t>Mundial de Sanidad Animal</a:t>
            </a:r>
            <a:endParaRPr lang="en-US" dirty="0"/>
          </a:p>
          <a:p>
            <a:endParaRPr lang="en-US" dirty="0"/>
          </a:p>
        </p:txBody>
      </p:sp>
      <p:sp>
        <p:nvSpPr>
          <p:cNvPr id="10" name="TextBox 9">
            <a:extLst>
              <a:ext uri="{FF2B5EF4-FFF2-40B4-BE49-F238E27FC236}">
                <a16:creationId xmlns:a16="http://schemas.microsoft.com/office/drawing/2014/main" id="{CFF31794-C217-1229-1689-90634F452EC4}"/>
              </a:ext>
            </a:extLst>
          </p:cNvPr>
          <p:cNvSpPr txBox="1"/>
          <p:nvPr/>
        </p:nvSpPr>
        <p:spPr>
          <a:xfrm>
            <a:off x="990600" y="1648752"/>
            <a:ext cx="2668314" cy="769441"/>
          </a:xfrm>
          <a:prstGeom prst="rect">
            <a:avLst/>
          </a:prstGeom>
          <a:noFill/>
        </p:spPr>
        <p:txBody>
          <a:bodyPr wrap="square">
            <a:spAutoFit/>
          </a:bodyPr>
          <a:lstStyle/>
          <a:p>
            <a:r>
              <a:rPr lang="es-GT" sz="2400" b="1" noProof="0" dirty="0"/>
              <a:t>Hiper agudo</a:t>
            </a:r>
          </a:p>
          <a:p>
            <a:r>
              <a:rPr lang="es-GT" sz="2000" noProof="0" dirty="0"/>
              <a:t>Muerte súbita</a:t>
            </a:r>
          </a:p>
        </p:txBody>
      </p:sp>
      <p:sp>
        <p:nvSpPr>
          <p:cNvPr id="11" name="TextBox 10">
            <a:extLst>
              <a:ext uri="{FF2B5EF4-FFF2-40B4-BE49-F238E27FC236}">
                <a16:creationId xmlns:a16="http://schemas.microsoft.com/office/drawing/2014/main" id="{18A79603-7123-D2A1-D666-962053393429}"/>
              </a:ext>
            </a:extLst>
          </p:cNvPr>
          <p:cNvSpPr txBox="1"/>
          <p:nvPr/>
        </p:nvSpPr>
        <p:spPr>
          <a:xfrm>
            <a:off x="4866923" y="1638050"/>
            <a:ext cx="2857500" cy="1692771"/>
          </a:xfrm>
          <a:prstGeom prst="rect">
            <a:avLst/>
          </a:prstGeom>
          <a:noFill/>
        </p:spPr>
        <p:txBody>
          <a:bodyPr wrap="square">
            <a:spAutoFit/>
          </a:bodyPr>
          <a:lstStyle/>
          <a:p>
            <a:r>
              <a:rPr lang="en-US" sz="2400" b="1" dirty="0"/>
              <a:t>Agudo</a:t>
            </a:r>
          </a:p>
          <a:p>
            <a:r>
              <a:rPr lang="en-US" sz="2000" dirty="0">
                <a:cs typeface="Courier New"/>
              </a:rPr>
              <a:t>Fiebre alta </a:t>
            </a:r>
            <a:endParaRPr lang="en-US" sz="2000" dirty="0"/>
          </a:p>
          <a:p>
            <a:r>
              <a:rPr lang="en-US" sz="2000" dirty="0">
                <a:cs typeface="Courier New"/>
              </a:rPr>
              <a:t>Temblores musculares </a:t>
            </a:r>
          </a:p>
          <a:p>
            <a:r>
              <a:rPr lang="en-US" sz="2000" dirty="0">
                <a:cs typeface="Courier New"/>
              </a:rPr>
              <a:t>Dificultad para respirar</a:t>
            </a:r>
          </a:p>
          <a:p>
            <a:r>
              <a:rPr lang="en-US" sz="2000" dirty="0">
                <a:cs typeface="Courier New"/>
              </a:rPr>
              <a:t>Sangrado por orificios</a:t>
            </a:r>
            <a:endParaRPr lang="en-US" sz="2400" dirty="0"/>
          </a:p>
        </p:txBody>
      </p:sp>
      <p:sp>
        <p:nvSpPr>
          <p:cNvPr id="12" name="TextBox 11">
            <a:extLst>
              <a:ext uri="{FF2B5EF4-FFF2-40B4-BE49-F238E27FC236}">
                <a16:creationId xmlns:a16="http://schemas.microsoft.com/office/drawing/2014/main" id="{6F7AB3B3-7BF9-A37C-9367-184F462C251D}"/>
              </a:ext>
            </a:extLst>
          </p:cNvPr>
          <p:cNvSpPr txBox="1"/>
          <p:nvPr/>
        </p:nvSpPr>
        <p:spPr>
          <a:xfrm>
            <a:off x="8674395" y="1648752"/>
            <a:ext cx="2590800" cy="2369880"/>
          </a:xfrm>
          <a:prstGeom prst="rect">
            <a:avLst/>
          </a:prstGeom>
          <a:noFill/>
        </p:spPr>
        <p:txBody>
          <a:bodyPr wrap="square">
            <a:spAutoFit/>
          </a:bodyPr>
          <a:lstStyle/>
          <a:p>
            <a:r>
              <a:rPr lang="en-US" sz="2400" b="1" dirty="0"/>
              <a:t>Subagudo</a:t>
            </a:r>
          </a:p>
          <a:p>
            <a:r>
              <a:rPr lang="en-US" sz="2000" dirty="0">
                <a:latin typeface="Arial"/>
                <a:cs typeface="Courier New"/>
              </a:rPr>
              <a:t>Fiebre progresiva Depresión Inapetencia</a:t>
            </a:r>
            <a:endParaRPr lang="en-US" sz="2000" dirty="0">
              <a:latin typeface="Arial"/>
            </a:endParaRPr>
          </a:p>
          <a:p>
            <a:r>
              <a:rPr lang="en-US" sz="2000" dirty="0">
                <a:latin typeface="Arial"/>
                <a:cs typeface="Courier New"/>
              </a:rPr>
              <a:t>Debilidad </a:t>
            </a:r>
            <a:endParaRPr lang="en-US" sz="2000" dirty="0">
              <a:latin typeface="Arial"/>
            </a:endParaRPr>
          </a:p>
          <a:p>
            <a:r>
              <a:rPr lang="en-US" sz="2000" dirty="0">
                <a:latin typeface="Arial"/>
                <a:cs typeface="Courier New"/>
              </a:rPr>
              <a:t>Postración</a:t>
            </a:r>
          </a:p>
          <a:p>
            <a:pPr algn="ctr"/>
            <a:endParaRPr lang="en-US" sz="2400" dirty="0"/>
          </a:p>
        </p:txBody>
      </p:sp>
      <p:sp>
        <p:nvSpPr>
          <p:cNvPr id="13" name="Content Placeholder 1">
            <a:extLst>
              <a:ext uri="{FF2B5EF4-FFF2-40B4-BE49-F238E27FC236}">
                <a16:creationId xmlns:a16="http://schemas.microsoft.com/office/drawing/2014/main" id="{2C28CFCB-3F2D-E539-FFF6-1CB73818DC1E}"/>
              </a:ext>
            </a:extLst>
          </p:cNvPr>
          <p:cNvSpPr txBox="1">
            <a:spLocks/>
          </p:cNvSpPr>
          <p:nvPr/>
        </p:nvSpPr>
        <p:spPr>
          <a:xfrm>
            <a:off x="762000" y="2953956"/>
            <a:ext cx="10515600" cy="1981200"/>
          </a:xfrm>
          <a:prstGeom prst="rect">
            <a:avLst/>
          </a:prstGeom>
        </p:spPr>
        <p:txBody>
          <a:bodyPr>
            <a:noAutofit/>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2000" dirty="0"/>
          </a:p>
          <a:p>
            <a:pPr marL="0">
              <a:buFont typeface="Arial" panose="020B0604020202020204" pitchFamily="34" charset="0"/>
              <a:buNone/>
            </a:pPr>
            <a:endParaRPr lang="en-US" sz="2000" dirty="0"/>
          </a:p>
        </p:txBody>
      </p:sp>
      <p:sp>
        <p:nvSpPr>
          <p:cNvPr id="16" name="Rectangle: Rounded Corners 15">
            <a:extLst>
              <a:ext uri="{FF2B5EF4-FFF2-40B4-BE49-F238E27FC236}">
                <a16:creationId xmlns:a16="http://schemas.microsoft.com/office/drawing/2014/main" id="{A719BE3F-0FE9-C0FF-F67B-906848E908FD}"/>
              </a:ext>
            </a:extLst>
          </p:cNvPr>
          <p:cNvSpPr/>
          <p:nvPr/>
        </p:nvSpPr>
        <p:spPr>
          <a:xfrm>
            <a:off x="674765" y="1598132"/>
            <a:ext cx="3072384" cy="2062103"/>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390C7FCC-DF7F-9CF0-6A04-E458C14289BC}"/>
              </a:ext>
            </a:extLst>
          </p:cNvPr>
          <p:cNvSpPr/>
          <p:nvPr/>
        </p:nvSpPr>
        <p:spPr>
          <a:xfrm>
            <a:off x="4652039" y="1582072"/>
            <a:ext cx="3072384" cy="2062103"/>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082552FD-5492-C87C-3E4D-8192464C68BA}"/>
              </a:ext>
            </a:extLst>
          </p:cNvPr>
          <p:cNvSpPr/>
          <p:nvPr/>
        </p:nvSpPr>
        <p:spPr>
          <a:xfrm>
            <a:off x="8325534" y="1598131"/>
            <a:ext cx="3072384" cy="2062103"/>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575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CDB0E9-EFA6-4755-90B2-615CCDBCE61F}"/>
              </a:ext>
            </a:extLst>
          </p:cNvPr>
          <p:cNvSpPr>
            <a:spLocks noGrp="1"/>
          </p:cNvSpPr>
          <p:nvPr>
            <p:ph type="title"/>
          </p:nvPr>
        </p:nvSpPr>
        <p:spPr/>
        <p:txBody>
          <a:bodyPr/>
          <a:lstStyle/>
          <a:p>
            <a:r>
              <a:rPr lang="en-US" dirty="0"/>
              <a:t>Ántrax: transmisión</a:t>
            </a:r>
          </a:p>
        </p:txBody>
      </p:sp>
      <p:sp>
        <p:nvSpPr>
          <p:cNvPr id="12" name="Text Placeholder 11">
            <a:extLst>
              <a:ext uri="{FF2B5EF4-FFF2-40B4-BE49-F238E27FC236}">
                <a16:creationId xmlns:a16="http://schemas.microsoft.com/office/drawing/2014/main" id="{48D7982A-FAE5-79C0-C54D-0A03B94FB1CF}"/>
              </a:ext>
            </a:extLst>
          </p:cNvPr>
          <p:cNvSpPr>
            <a:spLocks noGrp="1"/>
          </p:cNvSpPr>
          <p:nvPr>
            <p:ph type="body" sz="quarter" idx="16"/>
          </p:nvPr>
        </p:nvSpPr>
        <p:spPr>
          <a:xfrm>
            <a:off x="2969713" y="6295012"/>
            <a:ext cx="6568834" cy="426464"/>
          </a:xfrm>
        </p:spPr>
        <p:txBody>
          <a:bodyPr/>
          <a:lstStyle/>
          <a:p>
            <a:r>
              <a:rPr lang="en-US" b="0" i="0" dirty="0">
                <a:solidFill>
                  <a:srgbClr val="212121"/>
                </a:solidFill>
                <a:effectLst/>
              </a:rPr>
              <a:t>Ganz HH, Turner WC, Brodie EL, et al. Interactions between Bacillus anthracis and plants may promote anthrax transmission. </a:t>
            </a:r>
            <a:r>
              <a:rPr lang="en-US" b="0" i="0" dirty="0" err="1">
                <a:solidFill>
                  <a:srgbClr val="212121"/>
                </a:solidFill>
                <a:effectLst/>
              </a:rPr>
              <a:t>PLoS Negl </a:t>
            </a:r>
            <a:r>
              <a:rPr lang="en-US" b="0" i="0" dirty="0">
                <a:solidFill>
                  <a:srgbClr val="212121"/>
                </a:solidFill>
                <a:effectLst/>
              </a:rPr>
              <a:t>Trop Dis. 2014 Jun 5;8(6):e2903.</a:t>
            </a:r>
            <a:endParaRPr lang="en-US" dirty="0"/>
          </a:p>
          <a:p>
            <a:endParaRPr lang="en-US"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31" t="1602" r="1019" b="1495"/>
          <a:stretch/>
        </p:blipFill>
        <p:spPr>
          <a:xfrm>
            <a:off x="4114800" y="1775906"/>
            <a:ext cx="6355080" cy="4419600"/>
          </a:xfrm>
          <a:prstGeom prst="rect">
            <a:avLst/>
          </a:prstGeom>
          <a:ln>
            <a:solidFill>
              <a:schemeClr val="tx1"/>
            </a:solidFill>
          </a:ln>
        </p:spPr>
      </p:pic>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56576" y="2742795"/>
            <a:ext cx="2895600" cy="2895600"/>
          </a:xfrm>
          <a:prstGeom prst="rect">
            <a:avLst/>
          </a:prstGeom>
        </p:spPr>
      </p:pic>
      <p:cxnSp>
        <p:nvCxnSpPr>
          <p:cNvPr id="21" name="Straight Arrow Connector 20"/>
          <p:cNvCxnSpPr>
            <a:cxnSpLocks/>
          </p:cNvCxnSpPr>
          <p:nvPr/>
        </p:nvCxnSpPr>
        <p:spPr>
          <a:xfrm flipH="1" flipV="1">
            <a:off x="2969713" y="3001114"/>
            <a:ext cx="1909086" cy="130076"/>
          </a:xfrm>
          <a:prstGeom prst="straightConnector1">
            <a:avLst/>
          </a:prstGeom>
          <a:ln w="76200">
            <a:solidFill>
              <a:srgbClr val="FF99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cxnSpLocks/>
          </p:cNvCxnSpPr>
          <p:nvPr/>
        </p:nvCxnSpPr>
        <p:spPr>
          <a:xfrm flipH="1" flipV="1">
            <a:off x="2972268" y="3202551"/>
            <a:ext cx="1409700" cy="342900"/>
          </a:xfrm>
          <a:prstGeom prst="straightConnector1">
            <a:avLst/>
          </a:prstGeom>
          <a:ln w="76200">
            <a:solidFill>
              <a:srgbClr val="FF99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flipV="1">
            <a:off x="3677119" y="3938754"/>
            <a:ext cx="564467" cy="36466"/>
          </a:xfrm>
          <a:prstGeom prst="straightConnector1">
            <a:avLst/>
          </a:prstGeom>
          <a:ln w="76200">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3C21FE22-93D1-1914-E688-CB25F61ED2B0}"/>
              </a:ext>
            </a:extLst>
          </p:cNvPr>
          <p:cNvSpPr txBox="1"/>
          <p:nvPr/>
        </p:nvSpPr>
        <p:spPr>
          <a:xfrm>
            <a:off x="8305800" y="5209401"/>
            <a:ext cx="1066800" cy="276999"/>
          </a:xfrm>
          <a:prstGeom prst="rect">
            <a:avLst/>
          </a:prstGeom>
          <a:blipFill>
            <a:blip r:embed="rId5"/>
            <a:stretch>
              <a:fillRect/>
            </a:stretch>
          </a:blipFill>
        </p:spPr>
        <p:txBody>
          <a:bodyPr wrap="square" rtlCol="0">
            <a:spAutoFit/>
          </a:bodyPr>
          <a:lstStyle/>
          <a:p>
            <a:r>
              <a:rPr lang="en-US" sz="1200" dirty="0"/>
              <a:t>Esporulación</a:t>
            </a:r>
          </a:p>
        </p:txBody>
      </p:sp>
      <p:sp>
        <p:nvSpPr>
          <p:cNvPr id="5" name="TextBox 4">
            <a:extLst>
              <a:ext uri="{FF2B5EF4-FFF2-40B4-BE49-F238E27FC236}">
                <a16:creationId xmlns:a16="http://schemas.microsoft.com/office/drawing/2014/main" id="{C0382CFD-DE41-1B1A-4206-77D56A92F911}"/>
              </a:ext>
            </a:extLst>
          </p:cNvPr>
          <p:cNvSpPr txBox="1"/>
          <p:nvPr/>
        </p:nvSpPr>
        <p:spPr>
          <a:xfrm>
            <a:off x="8915400" y="4419600"/>
            <a:ext cx="1554480" cy="430887"/>
          </a:xfrm>
          <a:prstGeom prst="rect">
            <a:avLst/>
          </a:prstGeom>
          <a:blipFill dpi="0" rotWithShape="1">
            <a:blip r:embed="rId6">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1100" dirty="0" err="1">
                <a:solidFill>
                  <a:schemeClr val="bg1"/>
                </a:solidFill>
              </a:rPr>
              <a:t>Transmisión</a:t>
            </a:r>
            <a:r>
              <a:rPr lang="en-US" sz="1100" dirty="0">
                <a:solidFill>
                  <a:schemeClr val="bg1"/>
                </a:solidFill>
              </a:rPr>
              <a:t> </a:t>
            </a:r>
            <a:br>
              <a:rPr lang="en-US" sz="1100" dirty="0">
                <a:solidFill>
                  <a:schemeClr val="bg1"/>
                </a:solidFill>
              </a:rPr>
            </a:br>
            <a:r>
              <a:rPr lang="en-US" sz="1100" dirty="0">
                <a:solidFill>
                  <a:schemeClr val="bg1"/>
                </a:solidFill>
              </a:rPr>
              <a:t>al </a:t>
            </a:r>
            <a:r>
              <a:rPr lang="en-US" sz="1100" dirty="0" err="1">
                <a:solidFill>
                  <a:schemeClr val="bg1"/>
                </a:solidFill>
              </a:rPr>
              <a:t>hospedero</a:t>
            </a:r>
            <a:endParaRPr lang="en-US" sz="1100" dirty="0">
              <a:solidFill>
                <a:schemeClr val="bg1"/>
              </a:solidFill>
            </a:endParaRPr>
          </a:p>
        </p:txBody>
      </p:sp>
      <p:sp>
        <p:nvSpPr>
          <p:cNvPr id="7" name="TextBox 6">
            <a:extLst>
              <a:ext uri="{FF2B5EF4-FFF2-40B4-BE49-F238E27FC236}">
                <a16:creationId xmlns:a16="http://schemas.microsoft.com/office/drawing/2014/main" id="{46E76F84-8D14-3A1B-FB33-EFDEA876A6F4}"/>
              </a:ext>
            </a:extLst>
          </p:cNvPr>
          <p:cNvSpPr txBox="1"/>
          <p:nvPr/>
        </p:nvSpPr>
        <p:spPr>
          <a:xfrm>
            <a:off x="6324600" y="5819001"/>
            <a:ext cx="2286000" cy="276999"/>
          </a:xfrm>
          <a:prstGeom prst="rect">
            <a:avLst/>
          </a:prstGeom>
          <a:blipFill>
            <a:blip r:embed="rId5"/>
            <a:stretch>
              <a:fillRect/>
            </a:stretch>
          </a:blipFill>
        </p:spPr>
        <p:txBody>
          <a:bodyPr wrap="square" rtlCol="0">
            <a:spAutoFit/>
          </a:bodyPr>
          <a:lstStyle/>
          <a:p>
            <a:r>
              <a:rPr lang="en-US" sz="1200" dirty="0"/>
              <a:t>Interacciones planta-microbio</a:t>
            </a:r>
          </a:p>
        </p:txBody>
      </p:sp>
      <p:sp>
        <p:nvSpPr>
          <p:cNvPr id="8" name="TextBox 7">
            <a:extLst>
              <a:ext uri="{FF2B5EF4-FFF2-40B4-BE49-F238E27FC236}">
                <a16:creationId xmlns:a16="http://schemas.microsoft.com/office/drawing/2014/main" id="{D84C697D-5E0A-F3ED-0620-A2EB610FC261}"/>
              </a:ext>
            </a:extLst>
          </p:cNvPr>
          <p:cNvSpPr txBox="1"/>
          <p:nvPr/>
        </p:nvSpPr>
        <p:spPr>
          <a:xfrm>
            <a:off x="6172200" y="4429036"/>
            <a:ext cx="1211257" cy="600164"/>
          </a:xfrm>
          <a:prstGeom prst="rect">
            <a:avLst/>
          </a:prstGeom>
          <a:blipFill dpi="0" rotWithShape="1">
            <a:blip r:embed="rId7">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1100" dirty="0">
                <a:solidFill>
                  <a:schemeClr val="bg1"/>
                </a:solidFill>
              </a:rPr>
              <a:t>Fomento del </a:t>
            </a:r>
            <a:r>
              <a:rPr lang="en-US" sz="1100" dirty="0" err="1">
                <a:solidFill>
                  <a:schemeClr val="bg1"/>
                </a:solidFill>
              </a:rPr>
              <a:t>crecimiento</a:t>
            </a:r>
            <a:r>
              <a:rPr lang="en-US" sz="1100" dirty="0">
                <a:solidFill>
                  <a:schemeClr val="bg1"/>
                </a:solidFill>
              </a:rPr>
              <a:t> </a:t>
            </a:r>
            <a:br>
              <a:rPr lang="en-US" sz="1100" dirty="0">
                <a:solidFill>
                  <a:schemeClr val="bg1"/>
                </a:solidFill>
              </a:rPr>
            </a:br>
            <a:r>
              <a:rPr lang="en-US" sz="1100" dirty="0">
                <a:solidFill>
                  <a:schemeClr val="bg1"/>
                </a:solidFill>
              </a:rPr>
              <a:t>de las plantas</a:t>
            </a:r>
          </a:p>
        </p:txBody>
      </p:sp>
      <p:sp>
        <p:nvSpPr>
          <p:cNvPr id="9" name="TextBox 8">
            <a:extLst>
              <a:ext uri="{FF2B5EF4-FFF2-40B4-BE49-F238E27FC236}">
                <a16:creationId xmlns:a16="http://schemas.microsoft.com/office/drawing/2014/main" id="{4130BCA2-C913-D643-5967-49EE2B6D6330}"/>
              </a:ext>
            </a:extLst>
          </p:cNvPr>
          <p:cNvSpPr txBox="1"/>
          <p:nvPr/>
        </p:nvSpPr>
        <p:spPr>
          <a:xfrm>
            <a:off x="4191000" y="4419600"/>
            <a:ext cx="1005839" cy="430887"/>
          </a:xfrm>
          <a:prstGeom prst="rect">
            <a:avLst/>
          </a:prstGeom>
          <a:blipFill dpi="0" rotWithShape="1">
            <a:blip r:embed="rId8">
              <a:extLst>
                <a:ext uri="{28A0092B-C50C-407E-A947-70E740481C1C}">
                  <a14:useLocalDpi xmlns:a14="http://schemas.microsoft.com/office/drawing/2010/main" val="0"/>
                </a:ext>
              </a:extLst>
            </a:blip>
            <a:srcRect/>
            <a:stretch>
              <a:fillRect/>
            </a:stretch>
          </a:blipFill>
        </p:spPr>
        <p:txBody>
          <a:bodyPr wrap="square" rtlCol="0">
            <a:spAutoFit/>
          </a:bodyPr>
          <a:lstStyle/>
          <a:p>
            <a:pPr algn="r"/>
            <a:r>
              <a:rPr lang="en-US" sz="1100" dirty="0">
                <a:solidFill>
                  <a:schemeClr val="bg1"/>
                </a:solidFill>
              </a:rPr>
              <a:t>Inoculación del suelo</a:t>
            </a:r>
          </a:p>
        </p:txBody>
      </p:sp>
      <p:sp>
        <p:nvSpPr>
          <p:cNvPr id="17" name="Oval 16"/>
          <p:cNvSpPr/>
          <p:nvPr/>
        </p:nvSpPr>
        <p:spPr>
          <a:xfrm>
            <a:off x="4174719" y="2921313"/>
            <a:ext cx="3558538" cy="2398786"/>
          </a:xfrm>
          <a:prstGeom prst="ellipse">
            <a:avLst/>
          </a:prstGeom>
          <a:noFill/>
          <a:ln w="762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D1752B71-B426-C4B6-6D59-DF00CB29871D}"/>
              </a:ext>
            </a:extLst>
          </p:cNvPr>
          <p:cNvSpPr txBox="1"/>
          <p:nvPr/>
        </p:nvSpPr>
        <p:spPr>
          <a:xfrm>
            <a:off x="5867400" y="1902857"/>
            <a:ext cx="2514600" cy="261610"/>
          </a:xfrm>
          <a:prstGeom prst="rect">
            <a:avLst/>
          </a:prstGeom>
          <a:blipFill dpi="0" rotWithShape="1">
            <a:blip r:embed="rId9">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1100" dirty="0"/>
              <a:t>Enfermedad y muerte del huésped</a:t>
            </a:r>
          </a:p>
        </p:txBody>
      </p:sp>
    </p:spTree>
    <p:extLst>
      <p:ext uri="{BB962C8B-B14F-4D97-AF65-F5344CB8AC3E}">
        <p14:creationId xmlns:p14="http://schemas.microsoft.com/office/powerpoint/2010/main" val="3869871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p:txBody>
          <a:bodyPr/>
          <a:lstStyle/>
          <a:p>
            <a:pPr marL="0" indent="0">
              <a:buNone/>
            </a:pPr>
            <a:r>
              <a:rPr lang="es-GT" noProof="0" dirty="0">
                <a:ea typeface="ＭＳ Ｐゴシック" pitchFamily="34" charset="-128"/>
              </a:rPr>
              <a:t>Escriba una oración completa que describa el problema</a:t>
            </a:r>
          </a:p>
          <a:p>
            <a:pPr lvl="1">
              <a:spcBef>
                <a:spcPts val="672"/>
              </a:spcBef>
            </a:pPr>
            <a:r>
              <a:rPr lang="es-GT" noProof="0" dirty="0">
                <a:ea typeface="ＭＳ Ｐゴシック" pitchFamily="34" charset="-128"/>
              </a:rPr>
              <a:t>Utilizar un lenguaje claro y sencillo</a:t>
            </a:r>
          </a:p>
          <a:p>
            <a:pPr lvl="1">
              <a:spcBef>
                <a:spcPts val="672"/>
              </a:spcBef>
            </a:pPr>
            <a:r>
              <a:rPr lang="es-GT" noProof="0" dirty="0">
                <a:ea typeface="ＭＳ Ｐゴシック" pitchFamily="34" charset="-128"/>
              </a:rPr>
              <a:t>No definir una solución</a:t>
            </a:r>
          </a:p>
          <a:p>
            <a:pPr lvl="1">
              <a:spcBef>
                <a:spcPts val="672"/>
              </a:spcBef>
            </a:pPr>
            <a:r>
              <a:rPr lang="es-GT" noProof="0" dirty="0">
                <a:ea typeface="ＭＳ Ｐゴシック" pitchFamily="34" charset="-128"/>
              </a:rPr>
              <a:t>No culpar a nadie</a:t>
            </a:r>
            <a:endParaRPr lang="en-US" altLang="en-US" dirty="0">
              <a:ea typeface="ＭＳ Ｐゴシック" pitchFamily="34" charset="-128"/>
            </a:endParaRPr>
          </a:p>
        </p:txBody>
      </p:sp>
      <p:sp>
        <p:nvSpPr>
          <p:cNvPr id="2" name="Title 1">
            <a:extLst>
              <a:ext uri="{FF2B5EF4-FFF2-40B4-BE49-F238E27FC236}">
                <a16:creationId xmlns:a16="http://schemas.microsoft.com/office/drawing/2014/main" id="{4674FA10-F855-4DD5-99F5-CE4CD4D08349}"/>
              </a:ext>
            </a:extLst>
          </p:cNvPr>
          <p:cNvSpPr>
            <a:spLocks noGrp="1"/>
          </p:cNvSpPr>
          <p:nvPr>
            <p:ph type="title"/>
          </p:nvPr>
        </p:nvSpPr>
        <p:spPr/>
        <p:txBody>
          <a:bodyPr/>
          <a:lstStyle/>
          <a:p>
            <a:r>
              <a:rPr lang="en-US" dirty="0"/>
              <a:t>Redactar el planteamiento del problema</a:t>
            </a:r>
          </a:p>
        </p:txBody>
      </p:sp>
      <p:graphicFrame>
        <p:nvGraphicFramePr>
          <p:cNvPr id="3" name="Table 2"/>
          <p:cNvGraphicFramePr>
            <a:graphicFrameLocks noGrp="1"/>
          </p:cNvGraphicFramePr>
          <p:nvPr>
            <p:extLst>
              <p:ext uri="{D42A27DB-BD31-4B8C-83A1-F6EECF244321}">
                <p14:modId xmlns:p14="http://schemas.microsoft.com/office/powerpoint/2010/main" val="3696990245"/>
              </p:ext>
            </p:extLst>
          </p:nvPr>
        </p:nvGraphicFramePr>
        <p:xfrm>
          <a:off x="1104900" y="3587261"/>
          <a:ext cx="9982200" cy="2813539"/>
        </p:xfrm>
        <a:graphic>
          <a:graphicData uri="http://schemas.openxmlformats.org/drawingml/2006/table">
            <a:tbl>
              <a:tblPr firstRow="1" bandRow="1">
                <a:tableStyleId>{93296810-A885-4BE3-A3E7-6D5BEEA58F35}</a:tableStyleId>
              </a:tblPr>
              <a:tblGrid>
                <a:gridCol w="4991100">
                  <a:extLst>
                    <a:ext uri="{9D8B030D-6E8A-4147-A177-3AD203B41FA5}">
                      <a16:colId xmlns:a16="http://schemas.microsoft.com/office/drawing/2014/main" val="944388545"/>
                    </a:ext>
                  </a:extLst>
                </a:gridCol>
                <a:gridCol w="4991100">
                  <a:extLst>
                    <a:ext uri="{9D8B030D-6E8A-4147-A177-3AD203B41FA5}">
                      <a16:colId xmlns:a16="http://schemas.microsoft.com/office/drawing/2014/main" val="4227542039"/>
                    </a:ext>
                  </a:extLst>
                </a:gridCol>
              </a:tblGrid>
              <a:tr h="527539">
                <a:tc>
                  <a:txBody>
                    <a:bodyPr/>
                    <a:lstStyle/>
                    <a:p>
                      <a:r>
                        <a:rPr lang="en-US" sz="2400" b="1" dirty="0">
                          <a:solidFill>
                            <a:srgbClr val="C00000"/>
                          </a:solidFill>
                          <a:latin typeface="Arial" panose="020B0604020202020204" pitchFamily="34" charset="0"/>
                          <a:cs typeface="Arial" panose="020B0604020202020204" pitchFamily="34" charset="0"/>
                        </a:rPr>
                        <a:t>MAL </a:t>
                      </a:r>
                      <a:r>
                        <a:rPr lang="en-US" sz="2400" b="0" baseline="0" dirty="0">
                          <a:solidFill>
                            <a:schemeClr val="tx1"/>
                          </a:solidFill>
                          <a:latin typeface="Arial" panose="020B0604020202020204" pitchFamily="34" charset="0"/>
                          <a:cs typeface="Arial" panose="020B0604020202020204" pitchFamily="34" charset="0"/>
                        </a:rPr>
                        <a:t>Planteamiento del problema</a:t>
                      </a:r>
                      <a:endParaRPr lang="en-US" sz="24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400" b="1" dirty="0">
                          <a:solidFill>
                            <a:srgbClr val="00953A"/>
                          </a:solidFill>
                          <a:latin typeface="Arial" panose="020B0604020202020204" pitchFamily="34" charset="0"/>
                          <a:cs typeface="Arial" panose="020B0604020202020204" pitchFamily="34" charset="0"/>
                        </a:rPr>
                        <a:t>BUEN </a:t>
                      </a:r>
                      <a:r>
                        <a:rPr lang="en-US" sz="2400" b="0" dirty="0">
                          <a:solidFill>
                            <a:schemeClr val="tx1"/>
                          </a:solidFill>
                          <a:latin typeface="Arial" panose="020B0604020202020204" pitchFamily="34" charset="0"/>
                          <a:cs typeface="Arial" panose="020B0604020202020204" pitchFamily="34" charset="0"/>
                        </a:rPr>
                        <a:t>Planteamiento del problema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00178802"/>
                  </a:ext>
                </a:extLst>
              </a:tr>
              <a:tr h="2215662">
                <a:tc>
                  <a:txBody>
                    <a:bodyPr/>
                    <a:lstStyle/>
                    <a:p>
                      <a:pPr marL="0" marR="0" lvl="0" indent="0" algn="l" rtl="0" eaLnBrk="1" fontAlgn="auto" latinLnBrk="0" hangingPunct="1">
                        <a:lnSpc>
                          <a:spcPct val="100000"/>
                        </a:lnSpc>
                        <a:spcBef>
                          <a:spcPts val="0"/>
                        </a:spcBef>
                        <a:spcAft>
                          <a:spcPts val="0"/>
                        </a:spcAft>
                        <a:buClrTx/>
                        <a:buSzTx/>
                        <a:buFontTx/>
                        <a:buNone/>
                      </a:pPr>
                      <a:endParaRPr lang="es-GT" sz="2400" b="0" noProof="0" dirty="0">
                        <a:solidFill>
                          <a:schemeClr val="tx1"/>
                        </a:solidFill>
                        <a:latin typeface="Arial"/>
                        <a:ea typeface="ＭＳ Ｐゴシック"/>
                        <a:cs typeface="Arial"/>
                      </a:endParaRPr>
                    </a:p>
                    <a:p>
                      <a:pPr marL="0" marR="0" lvl="0" indent="0" algn="l" rtl="0" eaLnBrk="1" fontAlgn="auto" latinLnBrk="0" hangingPunct="1">
                        <a:lnSpc>
                          <a:spcPct val="100000"/>
                        </a:lnSpc>
                        <a:spcBef>
                          <a:spcPts val="0"/>
                        </a:spcBef>
                        <a:spcAft>
                          <a:spcPts val="0"/>
                        </a:spcAft>
                        <a:buClrTx/>
                        <a:buSzTx/>
                        <a:buFontTx/>
                        <a:buNone/>
                      </a:pPr>
                      <a:r>
                        <a:rPr lang="es-GT" sz="2400" b="0" noProof="0" dirty="0">
                          <a:solidFill>
                            <a:schemeClr val="tx1"/>
                          </a:solidFill>
                          <a:latin typeface="Arial"/>
                          <a:ea typeface="ＭＳ Ｐゴシック"/>
                          <a:cs typeface="Arial"/>
                        </a:rPr>
                        <a:t>Los brotes de ántrax siguen produciéndose </a:t>
                      </a:r>
                      <a:r>
                        <a:rPr lang="es-GT" sz="2400" b="0" noProof="0" dirty="0">
                          <a:solidFill>
                            <a:schemeClr val="tx1"/>
                          </a:solidFill>
                          <a:latin typeface="+mn-lt"/>
                          <a:ea typeface="ＭＳ Ｐゴシック"/>
                          <a:cs typeface="Arial"/>
                        </a:rPr>
                        <a:t>en comunidades ganaderas </a:t>
                      </a:r>
                      <a:r>
                        <a:rPr lang="es-GT" sz="2400" b="0" noProof="0" dirty="0">
                          <a:solidFill>
                            <a:schemeClr val="tx1"/>
                          </a:solidFill>
                          <a:latin typeface="Arial"/>
                          <a:ea typeface="ＭＳ Ｐゴシック"/>
                          <a:cs typeface="Arial"/>
                        </a:rPr>
                        <a:t>poco vacunadas </a:t>
                      </a:r>
                      <a:br>
                        <a:rPr lang="es-GT" sz="2400" b="0" noProof="0" dirty="0">
                          <a:solidFill>
                            <a:schemeClr val="tx1"/>
                          </a:solidFill>
                          <a:latin typeface="Arial"/>
                          <a:ea typeface="ＭＳ Ｐゴシック"/>
                          <a:cs typeface="Arial"/>
                        </a:rPr>
                      </a:br>
                      <a:r>
                        <a:rPr lang="es-GT" sz="2400" b="0" noProof="0" dirty="0">
                          <a:solidFill>
                            <a:schemeClr val="tx1"/>
                          </a:solidFill>
                          <a:latin typeface="Arial"/>
                          <a:ea typeface="ＭＳ Ｐゴシック"/>
                          <a:cs typeface="Arial"/>
                        </a:rPr>
                        <a:t>y desinformadas </a:t>
                      </a:r>
                      <a:br>
                        <a:rPr lang="es-GT" sz="2400" b="0" noProof="0" dirty="0">
                          <a:solidFill>
                            <a:schemeClr val="tx1"/>
                          </a:solidFill>
                          <a:latin typeface="Arial"/>
                          <a:ea typeface="ＭＳ Ｐゴシック"/>
                          <a:cs typeface="Arial"/>
                        </a:rPr>
                      </a:br>
                      <a:endParaRPr lang="es-GT" sz="2400" noProof="0" dirty="0">
                        <a:solidFill>
                          <a:schemeClr val="tx1"/>
                        </a:solidFill>
                        <a:latin typeface="Arial"/>
                        <a:ea typeface="ＭＳ Ｐゴシック"/>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2400" dirty="0">
                          <a:solidFill>
                            <a:schemeClr val="tx1"/>
                          </a:solidFill>
                          <a:latin typeface="Arial" panose="020B0604020202020204" pitchFamily="34" charset="0"/>
                          <a:ea typeface="ＭＳ Ｐゴシック" pitchFamily="34" charset="-128"/>
                          <a:cs typeface="Arial" panose="020B0604020202020204" pitchFamily="34" charset="0"/>
                        </a:rPr>
                        <a:t>Los brotes de </a:t>
                      </a:r>
                      <a:r>
                        <a:rPr lang="es-GT" sz="2400" b="0" noProof="0" dirty="0">
                          <a:solidFill>
                            <a:schemeClr val="tx1"/>
                          </a:solidFill>
                          <a:latin typeface="+mn-lt"/>
                          <a:ea typeface="ＭＳ Ｐゴシック"/>
                          <a:cs typeface="Arial"/>
                        </a:rPr>
                        <a:t>ántrax</a:t>
                      </a:r>
                      <a:r>
                        <a:rPr lang="en-US" altLang="en-US" sz="2400" dirty="0">
                          <a:solidFill>
                            <a:schemeClr val="tx1"/>
                          </a:solidFill>
                          <a:latin typeface="Arial" panose="020B0604020202020204" pitchFamily="34" charset="0"/>
                          <a:ea typeface="ＭＳ Ｐゴシック" pitchFamily="34" charset="-128"/>
                          <a:cs typeface="Arial" panose="020B0604020202020204" pitchFamily="34" charset="0"/>
                        </a:rPr>
                        <a:t> siguen repitiéndose tanto en la población humana como en la animal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28840260"/>
                  </a:ext>
                </a:extLst>
              </a:tr>
            </a:tbl>
          </a:graphicData>
        </a:graphic>
      </p:graphicFrame>
    </p:spTree>
    <p:extLst>
      <p:ext uri="{BB962C8B-B14F-4D97-AF65-F5344CB8AC3E}">
        <p14:creationId xmlns:p14="http://schemas.microsoft.com/office/powerpoint/2010/main" val="35424923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5">
            <a:extLst>
              <a:ext uri="{FF2B5EF4-FFF2-40B4-BE49-F238E27FC236}">
                <a16:creationId xmlns:a16="http://schemas.microsoft.com/office/drawing/2014/main" id="{4016ACCC-531F-E3F4-8294-2A137F00C637}"/>
              </a:ext>
            </a:extLst>
          </p:cNvPr>
          <p:cNvSpPr>
            <a:spLocks noGrp="1"/>
          </p:cNvSpPr>
          <p:nvPr>
            <p:ph type="title"/>
          </p:nvPr>
        </p:nvSpPr>
        <p:spPr/>
        <p:txBody>
          <a:bodyPr/>
          <a:lstStyle/>
          <a:p>
            <a:r>
              <a:rPr lang="en-US" dirty="0"/>
              <a:t>Brotes recurrentes de </a:t>
            </a:r>
            <a:r>
              <a:rPr lang="en-US" dirty="0" err="1"/>
              <a:t>ántrax</a:t>
            </a:r>
            <a:endParaRPr lang="en-US" dirty="0"/>
          </a:p>
        </p:txBody>
      </p:sp>
      <p:sp>
        <p:nvSpPr>
          <p:cNvPr id="2" name="Text Placeholder 1"/>
          <p:cNvSpPr>
            <a:spLocks noGrp="1"/>
          </p:cNvSpPr>
          <p:nvPr>
            <p:ph sz="half" idx="2"/>
          </p:nvPr>
        </p:nvSpPr>
        <p:spPr>
          <a:xfrm>
            <a:off x="838200" y="1478857"/>
            <a:ext cx="5791200" cy="4639309"/>
          </a:xfrm>
        </p:spPr>
        <p:txBody>
          <a:bodyPr anchor="ctr">
            <a:normAutofit/>
          </a:bodyPr>
          <a:lstStyle/>
          <a:p>
            <a:pPr marL="0" indent="0" algn="ctr">
              <a:buNone/>
            </a:pPr>
            <a:r>
              <a:rPr lang="es-GT" noProof="0" dirty="0"/>
              <a:t>¿Cuáles son algunas de las posibles razones por las que siguen produciéndose brotes </a:t>
            </a:r>
            <a:br>
              <a:rPr lang="es-GT" noProof="0" dirty="0"/>
            </a:br>
            <a:r>
              <a:rPr lang="es-GT" noProof="0" dirty="0"/>
              <a:t>de ántrax?</a:t>
            </a:r>
          </a:p>
          <a:p>
            <a:pPr marL="0" indent="0">
              <a:buNone/>
            </a:pPr>
            <a:endParaRPr lang="es-GT" noProof="0" dirty="0"/>
          </a:p>
          <a:p>
            <a:pPr marL="0" indent="0">
              <a:buNone/>
            </a:pPr>
            <a:r>
              <a:rPr lang="es-GT" noProof="0" dirty="0"/>
              <a:t>Pista: </a:t>
            </a:r>
            <a:r>
              <a:rPr lang="es-GT" sz="2800" noProof="0" dirty="0"/>
              <a:t>Utilice el método </a:t>
            </a:r>
            <a:r>
              <a:rPr lang="es-GT" sz="2800" b="1" noProof="0" dirty="0"/>
              <a:t>"</a:t>
            </a:r>
            <a:r>
              <a:rPr lang="es-GT" sz="2800" b="1" i="1" noProof="0" dirty="0"/>
              <a:t>¿Pero </a:t>
            </a:r>
            <a:br>
              <a:rPr lang="es-GT" sz="2800" b="1" i="1" noProof="0" dirty="0"/>
            </a:br>
            <a:r>
              <a:rPr lang="es-GT" sz="2800" b="1" i="1" noProof="0" dirty="0"/>
              <a:t>por qué?</a:t>
            </a:r>
          </a:p>
        </p:txBody>
      </p:sp>
      <p:pic>
        <p:nvPicPr>
          <p:cNvPr id="4" name="Picture 3">
            <a:extLst>
              <a:ext uri="{FF2B5EF4-FFF2-40B4-BE49-F238E27FC236}">
                <a16:creationId xmlns:a16="http://schemas.microsoft.com/office/drawing/2014/main" id="{8C1667C2-4EF8-6405-2B85-1906247E54BD}"/>
              </a:ext>
            </a:extLst>
          </p:cNvPr>
          <p:cNvPicPr>
            <a:picLocks noChangeAspect="1"/>
          </p:cNvPicPr>
          <p:nvPr/>
        </p:nvPicPr>
        <p:blipFill>
          <a:blip r:embed="rId3"/>
          <a:stretch>
            <a:fillRect/>
          </a:stretch>
        </p:blipFill>
        <p:spPr>
          <a:xfrm>
            <a:off x="6807200" y="2093536"/>
            <a:ext cx="4546600" cy="3409950"/>
          </a:xfrm>
          <a:prstGeom prst="rect">
            <a:avLst/>
          </a:prstGeom>
          <a:ln>
            <a:solidFill>
              <a:schemeClr val="tx1"/>
            </a:solidFill>
          </a:ln>
        </p:spPr>
      </p:pic>
    </p:spTree>
    <p:extLst>
      <p:ext uri="{BB962C8B-B14F-4D97-AF65-F5344CB8AC3E}">
        <p14:creationId xmlns:p14="http://schemas.microsoft.com/office/powerpoint/2010/main" val="36946308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D070B7B-A3C3-4088-8616-0E0333029D85}"/>
              </a:ext>
            </a:extLst>
          </p:cNvPr>
          <p:cNvSpPr>
            <a:spLocks noGrp="1"/>
          </p:cNvSpPr>
          <p:nvPr>
            <p:ph type="title"/>
          </p:nvPr>
        </p:nvSpPr>
        <p:spPr>
          <a:xfrm>
            <a:off x="838200" y="447675"/>
            <a:ext cx="10058400" cy="800100"/>
          </a:xfrm>
        </p:spPr>
        <p:txBody>
          <a:bodyPr/>
          <a:lstStyle/>
          <a:p>
            <a:r>
              <a:rPr lang="en-US" dirty="0"/>
              <a:t>Brotes recurrentes de </a:t>
            </a:r>
            <a:r>
              <a:rPr lang="es-GT" dirty="0"/>
              <a:t>ántrax:</a:t>
            </a:r>
            <a:r>
              <a:rPr lang="en-US" dirty="0"/>
              <a:t> Respuestas</a:t>
            </a:r>
          </a:p>
        </p:txBody>
      </p:sp>
      <p:sp>
        <p:nvSpPr>
          <p:cNvPr id="2" name="Text Placeholder 1"/>
          <p:cNvSpPr>
            <a:spLocks noGrp="1"/>
          </p:cNvSpPr>
          <p:nvPr>
            <p:ph sz="half" idx="2"/>
          </p:nvPr>
        </p:nvSpPr>
        <p:spPr/>
        <p:txBody>
          <a:bodyPr/>
          <a:lstStyle/>
          <a:p>
            <a:r>
              <a:rPr lang="en-US" sz="2400" dirty="0"/>
              <a:t>Las esporas permanecen viables en el suelo durante mucho tiempo</a:t>
            </a:r>
          </a:p>
          <a:p>
            <a:r>
              <a:rPr lang="en-US" sz="2400" dirty="0"/>
              <a:t>Los animales no están vacunados</a:t>
            </a:r>
          </a:p>
          <a:p>
            <a:r>
              <a:rPr lang="en-US" sz="2400" dirty="0"/>
              <a:t>El ganado es objeto de comercio ilegal</a:t>
            </a:r>
          </a:p>
          <a:p>
            <a:r>
              <a:rPr lang="en-US" sz="2400" dirty="0"/>
              <a:t>Los ganaderos venden carne potencialmente contaminada</a:t>
            </a:r>
          </a:p>
          <a:p>
            <a:r>
              <a:rPr lang="en-US" sz="2400" dirty="0"/>
              <a:t>Los miembros de la comunidad no son conscientes del riesgo sanitario</a:t>
            </a:r>
          </a:p>
          <a:p>
            <a:r>
              <a:rPr lang="en-US" sz="2400" dirty="0"/>
              <a:t>Los humanos comen animales que murieron por causas desconocidas</a:t>
            </a:r>
          </a:p>
          <a:p>
            <a:r>
              <a:rPr lang="en-US" sz="2400" dirty="0"/>
              <a:t>Los casos humanos se diagnostican erróneamente o no se confirman</a:t>
            </a:r>
          </a:p>
          <a:p>
            <a:r>
              <a:rPr lang="en-US" sz="2400" dirty="0"/>
              <a:t>No se reconocen los brotes</a:t>
            </a:r>
          </a:p>
          <a:p>
            <a:r>
              <a:rPr lang="en-US" sz="2400" dirty="0"/>
              <a:t>Los Ministerios de Sanidad y Agricultura no se comunican bien</a:t>
            </a:r>
          </a:p>
        </p:txBody>
      </p:sp>
    </p:spTree>
    <p:extLst>
      <p:ext uri="{BB962C8B-B14F-4D97-AF65-F5344CB8AC3E}">
        <p14:creationId xmlns:p14="http://schemas.microsoft.com/office/powerpoint/2010/main" val="21464520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a:xfrm>
            <a:off x="457200" y="1478857"/>
            <a:ext cx="7010400" cy="4617143"/>
          </a:xfrm>
        </p:spPr>
        <p:txBody>
          <a:bodyPr>
            <a:noAutofit/>
          </a:bodyPr>
          <a:lstStyle/>
          <a:p>
            <a:pPr marL="0" indent="0">
              <a:lnSpc>
                <a:spcPct val="90000"/>
              </a:lnSpc>
              <a:buNone/>
            </a:pPr>
            <a:r>
              <a:rPr lang="es-GT" noProof="0" dirty="0"/>
              <a:t>Categorías propuestas de causas de raíz de los brotes recurrentes de ántrax:</a:t>
            </a:r>
          </a:p>
          <a:p>
            <a:r>
              <a:rPr lang="es-GT" noProof="0" dirty="0"/>
              <a:t>Medio ambiente/animales</a:t>
            </a:r>
          </a:p>
          <a:p>
            <a:r>
              <a:rPr lang="es-GT" noProof="0" dirty="0"/>
              <a:t>Comportamiento de la comunidad</a:t>
            </a:r>
          </a:p>
          <a:p>
            <a:r>
              <a:rPr lang="es-GT" noProof="0" dirty="0"/>
              <a:t>Sistema sanitario</a:t>
            </a:r>
          </a:p>
          <a:p>
            <a:r>
              <a:rPr lang="es-GT" noProof="0" dirty="0"/>
              <a:t>Vigilancia y respuesta</a:t>
            </a:r>
          </a:p>
          <a:p>
            <a:pPr>
              <a:lnSpc>
                <a:spcPct val="90000"/>
              </a:lnSpc>
            </a:pPr>
            <a:endParaRPr lang="es-GT" noProof="0" dirty="0"/>
          </a:p>
          <a:p>
            <a:pPr marL="0" indent="0">
              <a:lnSpc>
                <a:spcPct val="90000"/>
              </a:lnSpc>
              <a:buNone/>
            </a:pPr>
            <a:r>
              <a:rPr lang="es-GT" noProof="0" dirty="0"/>
              <a:t>Nota: Se necesitan diferentes categorías para diferentes problemas de salud </a:t>
            </a:r>
            <a:r>
              <a:rPr lang="en-US" dirty="0"/>
              <a:t>publica</a:t>
            </a:r>
          </a:p>
        </p:txBody>
      </p:sp>
      <p:pic>
        <p:nvPicPr>
          <p:cNvPr id="14" name="Graphic 13" descr="Hospital with solid fill">
            <a:extLst>
              <a:ext uri="{FF2B5EF4-FFF2-40B4-BE49-F238E27FC236}">
                <a16:creationId xmlns:a16="http://schemas.microsoft.com/office/drawing/2014/main" id="{1436DE51-92FC-0D37-1BF9-8282E75478C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051800" y="3429000"/>
            <a:ext cx="1778000" cy="1778000"/>
          </a:xfrm>
          <a:prstGeom prst="rect">
            <a:avLst/>
          </a:prstGeom>
        </p:spPr>
      </p:pic>
      <p:pic>
        <p:nvPicPr>
          <p:cNvPr id="16" name="Graphic 15" descr="Forest scene with solid fill">
            <a:extLst>
              <a:ext uri="{FF2B5EF4-FFF2-40B4-BE49-F238E27FC236}">
                <a16:creationId xmlns:a16="http://schemas.microsoft.com/office/drawing/2014/main" id="{BCA2EECC-6F62-BC8E-044D-EB5FCFBE119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807200" y="2235200"/>
            <a:ext cx="1524000" cy="1524000"/>
          </a:xfrm>
          <a:prstGeom prst="rect">
            <a:avLst/>
          </a:prstGeom>
        </p:spPr>
      </p:pic>
      <p:pic>
        <p:nvPicPr>
          <p:cNvPr id="4" name="Graphic 3" descr="Group with solid fill">
            <a:extLst>
              <a:ext uri="{FF2B5EF4-FFF2-40B4-BE49-F238E27FC236}">
                <a16:creationId xmlns:a16="http://schemas.microsoft.com/office/drawing/2014/main" id="{2A2A9FB3-1039-E94C-E9D5-4E83B08501A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372600" y="2057400"/>
            <a:ext cx="1752600" cy="1752600"/>
          </a:xfrm>
          <a:prstGeom prst="rect">
            <a:avLst/>
          </a:prstGeom>
        </p:spPr>
      </p:pic>
      <p:sp>
        <p:nvSpPr>
          <p:cNvPr id="3" name="Title 1">
            <a:extLst>
              <a:ext uri="{FF2B5EF4-FFF2-40B4-BE49-F238E27FC236}">
                <a16:creationId xmlns:a16="http://schemas.microsoft.com/office/drawing/2014/main" id="{762DF057-1887-67DC-721A-785C73E4C4C6}"/>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GT" noProof="0" dirty="0"/>
              <a:t>Agrupe las posibles causas</a:t>
            </a:r>
          </a:p>
        </p:txBody>
      </p:sp>
    </p:spTree>
    <p:extLst>
      <p:ext uri="{BB962C8B-B14F-4D97-AF65-F5344CB8AC3E}">
        <p14:creationId xmlns:p14="http://schemas.microsoft.com/office/powerpoint/2010/main" val="28845624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phic 7" descr="Dead Fish Skeleton with solid fill">
            <a:extLst>
              <a:ext uri="{FF2B5EF4-FFF2-40B4-BE49-F238E27FC236}">
                <a16:creationId xmlns:a16="http://schemas.microsoft.com/office/drawing/2014/main" id="{F864DC1A-ED7F-BA80-5AFB-4EF81A33BDE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92114" y="1806978"/>
            <a:ext cx="4639309" cy="4639309"/>
          </a:xfrm>
          <a:prstGeom prst="rect">
            <a:avLst/>
          </a:prstGeom>
        </p:spPr>
      </p:pic>
      <p:grpSp>
        <p:nvGrpSpPr>
          <p:cNvPr id="31" name="Group 30"/>
          <p:cNvGrpSpPr/>
          <p:nvPr/>
        </p:nvGrpSpPr>
        <p:grpSpPr>
          <a:xfrm>
            <a:off x="933450" y="1478857"/>
            <a:ext cx="6000750" cy="5008071"/>
            <a:chOff x="154233" y="1200324"/>
            <a:chExt cx="8674270" cy="5008071"/>
          </a:xfrm>
        </p:grpSpPr>
        <p:cxnSp>
          <p:nvCxnSpPr>
            <p:cNvPr id="32" name="Straight Arrow Connector 31"/>
            <p:cNvCxnSpPr/>
            <p:nvPr/>
          </p:nvCxnSpPr>
          <p:spPr>
            <a:xfrm>
              <a:off x="429848" y="3886200"/>
              <a:ext cx="6781800" cy="0"/>
            </a:xfrm>
            <a:prstGeom prst="straightConnector1">
              <a:avLst/>
            </a:prstGeom>
            <a:noFill/>
            <a:ln w="38100" cap="flat" cmpd="sng" algn="ctr">
              <a:solidFill>
                <a:sysClr val="windowText" lastClr="000000"/>
              </a:solidFill>
              <a:prstDash val="solid"/>
              <a:tailEnd type="triangle"/>
            </a:ln>
            <a:effectLst/>
          </p:spPr>
        </p:cxnSp>
        <p:cxnSp>
          <p:nvCxnSpPr>
            <p:cNvPr id="33" name="Straight Arrow Connector 32"/>
            <p:cNvCxnSpPr/>
            <p:nvPr/>
          </p:nvCxnSpPr>
          <p:spPr>
            <a:xfrm>
              <a:off x="5969386" y="1931844"/>
              <a:ext cx="1021965" cy="1933786"/>
            </a:xfrm>
            <a:prstGeom prst="straightConnector1">
              <a:avLst/>
            </a:prstGeom>
            <a:noFill/>
            <a:ln w="38100" cap="flat" cmpd="sng" algn="ctr">
              <a:solidFill>
                <a:sysClr val="windowText" lastClr="000000"/>
              </a:solidFill>
              <a:prstDash val="solid"/>
              <a:tailEnd type="triangle"/>
            </a:ln>
            <a:effectLst/>
          </p:spPr>
        </p:cxnSp>
        <p:cxnSp>
          <p:nvCxnSpPr>
            <p:cNvPr id="34" name="Straight Arrow Connector 33"/>
            <p:cNvCxnSpPr/>
            <p:nvPr/>
          </p:nvCxnSpPr>
          <p:spPr>
            <a:xfrm flipV="1">
              <a:off x="5979875" y="3886200"/>
              <a:ext cx="725725" cy="1589527"/>
            </a:xfrm>
            <a:prstGeom prst="straightConnector1">
              <a:avLst/>
            </a:prstGeom>
            <a:noFill/>
            <a:ln w="38100" cap="flat" cmpd="sng" algn="ctr">
              <a:solidFill>
                <a:sysClr val="windowText" lastClr="000000"/>
              </a:solidFill>
              <a:prstDash val="solid"/>
              <a:tailEnd type="triangle"/>
            </a:ln>
            <a:effectLst/>
          </p:spPr>
        </p:cxnSp>
        <p:cxnSp>
          <p:nvCxnSpPr>
            <p:cNvPr id="35" name="Straight Arrow Connector 34"/>
            <p:cNvCxnSpPr/>
            <p:nvPr/>
          </p:nvCxnSpPr>
          <p:spPr>
            <a:xfrm flipV="1">
              <a:off x="2885511" y="3886202"/>
              <a:ext cx="772089" cy="1589525"/>
            </a:xfrm>
            <a:prstGeom prst="straightConnector1">
              <a:avLst/>
            </a:prstGeom>
            <a:noFill/>
            <a:ln w="38100" cap="flat" cmpd="sng" algn="ctr">
              <a:solidFill>
                <a:sysClr val="windowText" lastClr="000000"/>
              </a:solidFill>
              <a:prstDash val="solid"/>
              <a:tailEnd type="triangle"/>
            </a:ln>
            <a:effectLst/>
          </p:spPr>
        </p:cxnSp>
        <p:sp>
          <p:nvSpPr>
            <p:cNvPr id="38" name="Rectangle 37"/>
            <p:cNvSpPr/>
            <p:nvPr/>
          </p:nvSpPr>
          <p:spPr>
            <a:xfrm>
              <a:off x="7239001" y="3124200"/>
              <a:ext cx="1589502" cy="1447800"/>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000" b="1" kern="0">
                <a:solidFill>
                  <a:prstClr val="black"/>
                </a:solidFill>
                <a:latin typeface="Calibri"/>
                <a:cs typeface="+mn-cs"/>
              </a:endParaRPr>
            </a:p>
          </p:txBody>
        </p:sp>
        <p:sp>
          <p:nvSpPr>
            <p:cNvPr id="39" name="Rectangle 38"/>
            <p:cNvSpPr/>
            <p:nvPr/>
          </p:nvSpPr>
          <p:spPr>
            <a:xfrm>
              <a:off x="4068122" y="5476875"/>
              <a:ext cx="2039112" cy="731520"/>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a:solidFill>
                  <a:prstClr val="black"/>
                </a:solidFill>
                <a:latin typeface="Calibri"/>
                <a:cs typeface="+mn-cs"/>
              </a:endParaRPr>
            </a:p>
          </p:txBody>
        </p:sp>
        <p:sp>
          <p:nvSpPr>
            <p:cNvPr id="40" name="Rectangle 39"/>
            <p:cNvSpPr/>
            <p:nvPr/>
          </p:nvSpPr>
          <p:spPr>
            <a:xfrm>
              <a:off x="4028878" y="1200324"/>
              <a:ext cx="2039112" cy="731520"/>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a:solidFill>
                  <a:prstClr val="black"/>
                </a:solidFill>
                <a:latin typeface="Calibri"/>
                <a:cs typeface="+mn-cs"/>
              </a:endParaRPr>
            </a:p>
          </p:txBody>
        </p:sp>
        <p:sp>
          <p:nvSpPr>
            <p:cNvPr id="42" name="Rectangle 41"/>
            <p:cNvSpPr/>
            <p:nvPr/>
          </p:nvSpPr>
          <p:spPr>
            <a:xfrm>
              <a:off x="1041075" y="5477130"/>
              <a:ext cx="2202496" cy="729567"/>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a:solidFill>
                  <a:prstClr val="black"/>
                </a:solidFill>
                <a:latin typeface="Calibri"/>
                <a:cs typeface="+mn-cs"/>
              </a:endParaRPr>
            </a:p>
          </p:txBody>
        </p:sp>
        <p:cxnSp>
          <p:nvCxnSpPr>
            <p:cNvPr id="43" name="Straight Arrow Connector 42"/>
            <p:cNvCxnSpPr/>
            <p:nvPr/>
          </p:nvCxnSpPr>
          <p:spPr>
            <a:xfrm>
              <a:off x="1876700" y="1984116"/>
              <a:ext cx="1008811" cy="1916046"/>
            </a:xfrm>
            <a:prstGeom prst="straightConnector1">
              <a:avLst/>
            </a:prstGeom>
            <a:noFill/>
            <a:ln w="38100" cap="flat" cmpd="sng" algn="ctr">
              <a:solidFill>
                <a:sysClr val="windowText" lastClr="000000"/>
              </a:solidFill>
              <a:prstDash val="solid"/>
              <a:tailEnd type="triangle"/>
            </a:ln>
            <a:effectLst/>
          </p:spPr>
        </p:cxnSp>
        <p:sp>
          <p:nvSpPr>
            <p:cNvPr id="44" name="Rectangle 43"/>
            <p:cNvSpPr/>
            <p:nvPr/>
          </p:nvSpPr>
          <p:spPr>
            <a:xfrm>
              <a:off x="154233" y="1242879"/>
              <a:ext cx="2035952" cy="731520"/>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a:solidFill>
                  <a:prstClr val="black"/>
                </a:solidFill>
                <a:latin typeface="Calibri"/>
                <a:cs typeface="+mn-cs"/>
              </a:endParaRPr>
            </a:p>
          </p:txBody>
        </p:sp>
      </p:grpSp>
      <p:sp>
        <p:nvSpPr>
          <p:cNvPr id="2" name="Title 1">
            <a:extLst>
              <a:ext uri="{FF2B5EF4-FFF2-40B4-BE49-F238E27FC236}">
                <a16:creationId xmlns:a16="http://schemas.microsoft.com/office/drawing/2014/main" id="{829B54BD-8E2E-825D-46C0-38BAE22EFAE0}"/>
              </a:ext>
            </a:extLst>
          </p:cNvPr>
          <p:cNvSpPr txBox="1">
            <a:spLocks/>
          </p:cNvSpPr>
          <p:nvPr/>
        </p:nvSpPr>
        <p:spPr>
          <a:xfrm>
            <a:off x="838200" y="0"/>
            <a:ext cx="10515600" cy="12573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Diagrama de causa y efecto ("espina de </a:t>
            </a:r>
            <a:r>
              <a:rPr lang="en-US" dirty="0" err="1"/>
              <a:t>pescado</a:t>
            </a:r>
            <a:r>
              <a:rPr lang="en-US" dirty="0"/>
              <a:t>") (1/2)</a:t>
            </a:r>
          </a:p>
        </p:txBody>
      </p:sp>
    </p:spTree>
    <p:extLst>
      <p:ext uri="{BB962C8B-B14F-4D97-AF65-F5344CB8AC3E}">
        <p14:creationId xmlns:p14="http://schemas.microsoft.com/office/powerpoint/2010/main" val="19238624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a:xfrm>
            <a:off x="5503006" y="4736068"/>
            <a:ext cx="2448163" cy="369332"/>
          </a:xfrm>
          <a:prstGeom prst="rect">
            <a:avLst/>
          </a:prstGeom>
        </p:spPr>
        <p:txBody>
          <a:bodyPr wrap="square">
            <a:spAutoFit/>
          </a:bodyPr>
          <a:lstStyle/>
          <a:p>
            <a:pPr algn="ctr"/>
            <a:r>
              <a:rPr lang="en-US" b="1" dirty="0"/>
              <a:t>Causa 7</a:t>
            </a:r>
          </a:p>
        </p:txBody>
      </p:sp>
      <p:sp>
        <p:nvSpPr>
          <p:cNvPr id="45" name="Rectangle 44"/>
          <p:cNvSpPr/>
          <p:nvPr/>
        </p:nvSpPr>
        <p:spPr>
          <a:xfrm>
            <a:off x="2362200" y="4736068"/>
            <a:ext cx="2548126" cy="369332"/>
          </a:xfrm>
          <a:prstGeom prst="rect">
            <a:avLst/>
          </a:prstGeom>
        </p:spPr>
        <p:txBody>
          <a:bodyPr wrap="square">
            <a:spAutoFit/>
          </a:bodyPr>
          <a:lstStyle/>
          <a:p>
            <a:pPr algn="ctr"/>
            <a:r>
              <a:rPr lang="en-US" b="1" dirty="0"/>
              <a:t>Causa 6</a:t>
            </a:r>
          </a:p>
        </p:txBody>
      </p:sp>
      <p:sp>
        <p:nvSpPr>
          <p:cNvPr id="6" name="TextBox 5"/>
          <p:cNvSpPr txBox="1"/>
          <p:nvPr/>
        </p:nvSpPr>
        <p:spPr>
          <a:xfrm>
            <a:off x="8891673" y="3540725"/>
            <a:ext cx="1615921" cy="830997"/>
          </a:xfrm>
          <a:prstGeom prst="rect">
            <a:avLst/>
          </a:prstGeom>
          <a:noFill/>
        </p:spPr>
        <p:txBody>
          <a:bodyPr wrap="square" rtlCol="0">
            <a:spAutoFit/>
          </a:bodyPr>
          <a:lstStyle/>
          <a:p>
            <a:pPr algn="ctr">
              <a:defRPr/>
            </a:pPr>
            <a:r>
              <a:rPr lang="en-US" sz="2400" b="1" dirty="0">
                <a:solidFill>
                  <a:srgbClr val="00953A"/>
                </a:solidFill>
              </a:rPr>
              <a:t>Problema analizado</a:t>
            </a:r>
          </a:p>
        </p:txBody>
      </p:sp>
      <p:sp>
        <p:nvSpPr>
          <p:cNvPr id="9" name="Rectangle 8"/>
          <p:cNvSpPr/>
          <p:nvPr/>
        </p:nvSpPr>
        <p:spPr>
          <a:xfrm>
            <a:off x="5500390" y="1661150"/>
            <a:ext cx="2156804" cy="461665"/>
          </a:xfrm>
          <a:prstGeom prst="rect">
            <a:avLst/>
          </a:prstGeom>
        </p:spPr>
        <p:txBody>
          <a:bodyPr wrap="square">
            <a:spAutoFit/>
          </a:bodyPr>
          <a:lstStyle/>
          <a:p>
            <a:pPr algn="ctr">
              <a:defRPr/>
            </a:pPr>
            <a:r>
              <a:rPr lang="en-US" sz="2400" b="1" kern="0" dirty="0">
                <a:solidFill>
                  <a:srgbClr val="00953A"/>
                </a:solidFill>
              </a:rPr>
              <a:t>Categoría B</a:t>
            </a:r>
          </a:p>
        </p:txBody>
      </p:sp>
      <p:sp>
        <p:nvSpPr>
          <p:cNvPr id="11" name="Rectangle 10"/>
          <p:cNvSpPr/>
          <p:nvPr/>
        </p:nvSpPr>
        <p:spPr>
          <a:xfrm>
            <a:off x="1670304" y="1689407"/>
            <a:ext cx="2139696" cy="461665"/>
          </a:xfrm>
          <a:prstGeom prst="rect">
            <a:avLst/>
          </a:prstGeom>
        </p:spPr>
        <p:txBody>
          <a:bodyPr wrap="square" anchor="ctr">
            <a:spAutoFit/>
          </a:bodyPr>
          <a:lstStyle/>
          <a:p>
            <a:pPr algn="ctr">
              <a:defRPr/>
            </a:pPr>
            <a:r>
              <a:rPr lang="en-US" sz="2400" b="1" kern="0" dirty="0">
                <a:solidFill>
                  <a:srgbClr val="00953A"/>
                </a:solidFill>
              </a:rPr>
              <a:t>Categoría A</a:t>
            </a:r>
          </a:p>
        </p:txBody>
      </p:sp>
      <p:sp>
        <p:nvSpPr>
          <p:cNvPr id="13" name="Rectangle 12"/>
          <p:cNvSpPr/>
          <p:nvPr/>
        </p:nvSpPr>
        <p:spPr>
          <a:xfrm>
            <a:off x="2645707" y="5926127"/>
            <a:ext cx="2202496" cy="461665"/>
          </a:xfrm>
          <a:prstGeom prst="rect">
            <a:avLst/>
          </a:prstGeom>
        </p:spPr>
        <p:txBody>
          <a:bodyPr wrap="square" anchor="ctr">
            <a:spAutoFit/>
          </a:bodyPr>
          <a:lstStyle/>
          <a:p>
            <a:pPr algn="ctr">
              <a:defRPr/>
            </a:pPr>
            <a:r>
              <a:rPr lang="en-US" sz="2400" b="1" kern="0" dirty="0">
                <a:solidFill>
                  <a:srgbClr val="00953A"/>
                </a:solidFill>
              </a:rPr>
              <a:t>Categoría C</a:t>
            </a:r>
          </a:p>
        </p:txBody>
      </p:sp>
      <p:sp>
        <p:nvSpPr>
          <p:cNvPr id="28" name="Rectangle 27"/>
          <p:cNvSpPr/>
          <p:nvPr/>
        </p:nvSpPr>
        <p:spPr>
          <a:xfrm>
            <a:off x="5562600" y="5927666"/>
            <a:ext cx="2147602" cy="461665"/>
          </a:xfrm>
          <a:prstGeom prst="rect">
            <a:avLst/>
          </a:prstGeom>
        </p:spPr>
        <p:txBody>
          <a:bodyPr wrap="square">
            <a:spAutoFit/>
          </a:bodyPr>
          <a:lstStyle/>
          <a:p>
            <a:pPr algn="ctr">
              <a:defRPr/>
            </a:pPr>
            <a:r>
              <a:rPr lang="en-US" sz="2400" b="1" kern="0" dirty="0">
                <a:solidFill>
                  <a:srgbClr val="00953A"/>
                </a:solidFill>
              </a:rPr>
              <a:t>Categoría D</a:t>
            </a:r>
          </a:p>
        </p:txBody>
      </p:sp>
      <p:sp>
        <p:nvSpPr>
          <p:cNvPr id="3" name="Rectangle 2"/>
          <p:cNvSpPr/>
          <p:nvPr/>
        </p:nvSpPr>
        <p:spPr>
          <a:xfrm>
            <a:off x="1371600" y="3440668"/>
            <a:ext cx="2485797" cy="369332"/>
          </a:xfrm>
          <a:prstGeom prst="rect">
            <a:avLst/>
          </a:prstGeom>
        </p:spPr>
        <p:txBody>
          <a:bodyPr wrap="square">
            <a:spAutoFit/>
          </a:bodyPr>
          <a:lstStyle/>
          <a:p>
            <a:pPr algn="ctr"/>
            <a:r>
              <a:rPr lang="en-US" b="1" dirty="0"/>
              <a:t>Causa 2</a:t>
            </a:r>
          </a:p>
        </p:txBody>
      </p:sp>
      <p:sp>
        <p:nvSpPr>
          <p:cNvPr id="37" name="Rectangle 36"/>
          <p:cNvSpPr/>
          <p:nvPr/>
        </p:nvSpPr>
        <p:spPr>
          <a:xfrm>
            <a:off x="5331324" y="3059668"/>
            <a:ext cx="2546520" cy="369332"/>
          </a:xfrm>
          <a:prstGeom prst="rect">
            <a:avLst/>
          </a:prstGeom>
        </p:spPr>
        <p:txBody>
          <a:bodyPr wrap="square">
            <a:spAutoFit/>
          </a:bodyPr>
          <a:lstStyle/>
          <a:p>
            <a:pPr algn="ctr"/>
            <a:r>
              <a:rPr lang="en-US" b="1" dirty="0"/>
              <a:t>Causa 4 </a:t>
            </a:r>
          </a:p>
        </p:txBody>
      </p:sp>
      <p:cxnSp>
        <p:nvCxnSpPr>
          <p:cNvPr id="41" name="Straight Arrow Connector 40"/>
          <p:cNvCxnSpPr>
            <a:cxnSpLocks/>
          </p:cNvCxnSpPr>
          <p:nvPr/>
        </p:nvCxnSpPr>
        <p:spPr>
          <a:xfrm flipV="1">
            <a:off x="2590656" y="5058423"/>
            <a:ext cx="2197375"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46" name="Straight Arrow Connector 45"/>
          <p:cNvCxnSpPr>
            <a:cxnSpLocks/>
          </p:cNvCxnSpPr>
          <p:nvPr/>
        </p:nvCxnSpPr>
        <p:spPr>
          <a:xfrm flipV="1">
            <a:off x="5687764" y="5065931"/>
            <a:ext cx="2197375"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grpSp>
        <p:nvGrpSpPr>
          <p:cNvPr id="8" name="Group 7">
            <a:extLst>
              <a:ext uri="{FF2B5EF4-FFF2-40B4-BE49-F238E27FC236}">
                <a16:creationId xmlns:a16="http://schemas.microsoft.com/office/drawing/2014/main" id="{80192951-CC29-7A63-FF8F-4CDE9DF9A44F}"/>
              </a:ext>
            </a:extLst>
          </p:cNvPr>
          <p:cNvGrpSpPr/>
          <p:nvPr/>
        </p:nvGrpSpPr>
        <p:grpSpPr>
          <a:xfrm>
            <a:off x="1675753" y="1524000"/>
            <a:ext cx="8951617" cy="5008071"/>
            <a:chOff x="71121" y="1200324"/>
            <a:chExt cx="8951617" cy="5008071"/>
          </a:xfrm>
        </p:grpSpPr>
        <p:cxnSp>
          <p:nvCxnSpPr>
            <p:cNvPr id="10" name="Straight Arrow Connector 9">
              <a:extLst>
                <a:ext uri="{FF2B5EF4-FFF2-40B4-BE49-F238E27FC236}">
                  <a16:creationId xmlns:a16="http://schemas.microsoft.com/office/drawing/2014/main" id="{554C4D98-4B91-0F65-D501-1B673B25C90B}"/>
                </a:ext>
              </a:extLst>
            </p:cNvPr>
            <p:cNvCxnSpPr/>
            <p:nvPr/>
          </p:nvCxnSpPr>
          <p:spPr>
            <a:xfrm>
              <a:off x="429848" y="3886200"/>
              <a:ext cx="6781800" cy="0"/>
            </a:xfrm>
            <a:prstGeom prst="straightConnector1">
              <a:avLst/>
            </a:prstGeom>
            <a:noFill/>
            <a:ln w="38100" cap="flat" cmpd="sng" algn="ctr">
              <a:solidFill>
                <a:sysClr val="windowText" lastClr="000000"/>
              </a:solidFill>
              <a:prstDash val="solid"/>
              <a:tailEnd type="triangle"/>
            </a:ln>
            <a:effectLst/>
          </p:spPr>
        </p:cxnSp>
        <p:cxnSp>
          <p:nvCxnSpPr>
            <p:cNvPr id="12" name="Straight Arrow Connector 11">
              <a:extLst>
                <a:ext uri="{FF2B5EF4-FFF2-40B4-BE49-F238E27FC236}">
                  <a16:creationId xmlns:a16="http://schemas.microsoft.com/office/drawing/2014/main" id="{8D2C8B02-2818-24E3-8BD8-20D491C07EEF}"/>
                </a:ext>
              </a:extLst>
            </p:cNvPr>
            <p:cNvCxnSpPr/>
            <p:nvPr/>
          </p:nvCxnSpPr>
          <p:spPr>
            <a:xfrm>
              <a:off x="5969386" y="1931844"/>
              <a:ext cx="1021965" cy="1933786"/>
            </a:xfrm>
            <a:prstGeom prst="straightConnector1">
              <a:avLst/>
            </a:prstGeom>
            <a:noFill/>
            <a:ln w="38100" cap="flat" cmpd="sng" algn="ctr">
              <a:solidFill>
                <a:sysClr val="windowText" lastClr="000000"/>
              </a:solidFill>
              <a:prstDash val="solid"/>
              <a:tailEnd type="triangle"/>
            </a:ln>
            <a:effectLst/>
          </p:spPr>
        </p:cxnSp>
        <p:cxnSp>
          <p:nvCxnSpPr>
            <p:cNvPr id="14" name="Straight Arrow Connector 13">
              <a:extLst>
                <a:ext uri="{FF2B5EF4-FFF2-40B4-BE49-F238E27FC236}">
                  <a16:creationId xmlns:a16="http://schemas.microsoft.com/office/drawing/2014/main" id="{B265E26C-02CA-4A91-BDA5-16C96E808488}"/>
                </a:ext>
              </a:extLst>
            </p:cNvPr>
            <p:cNvCxnSpPr/>
            <p:nvPr/>
          </p:nvCxnSpPr>
          <p:spPr>
            <a:xfrm flipV="1">
              <a:off x="5979875" y="3886200"/>
              <a:ext cx="725725" cy="1589527"/>
            </a:xfrm>
            <a:prstGeom prst="straightConnector1">
              <a:avLst/>
            </a:prstGeom>
            <a:noFill/>
            <a:ln w="38100" cap="flat" cmpd="sng" algn="ctr">
              <a:solidFill>
                <a:sysClr val="windowText" lastClr="000000"/>
              </a:solidFill>
              <a:prstDash val="solid"/>
              <a:tailEnd type="triangle"/>
            </a:ln>
            <a:effectLst/>
          </p:spPr>
        </p:cxnSp>
        <p:cxnSp>
          <p:nvCxnSpPr>
            <p:cNvPr id="15" name="Straight Arrow Connector 14">
              <a:extLst>
                <a:ext uri="{FF2B5EF4-FFF2-40B4-BE49-F238E27FC236}">
                  <a16:creationId xmlns:a16="http://schemas.microsoft.com/office/drawing/2014/main" id="{2B355332-4E12-87B1-DCBD-2065612F8CFD}"/>
                </a:ext>
              </a:extLst>
            </p:cNvPr>
            <p:cNvCxnSpPr/>
            <p:nvPr/>
          </p:nvCxnSpPr>
          <p:spPr>
            <a:xfrm flipV="1">
              <a:off x="2885511" y="3886202"/>
              <a:ext cx="772089" cy="1589525"/>
            </a:xfrm>
            <a:prstGeom prst="straightConnector1">
              <a:avLst/>
            </a:prstGeom>
            <a:noFill/>
            <a:ln w="38100" cap="flat" cmpd="sng" algn="ctr">
              <a:solidFill>
                <a:sysClr val="windowText" lastClr="000000"/>
              </a:solidFill>
              <a:prstDash val="solid"/>
              <a:tailEnd type="triangle"/>
            </a:ln>
            <a:effectLst/>
          </p:spPr>
        </p:cxnSp>
        <p:sp>
          <p:nvSpPr>
            <p:cNvPr id="16" name="Rectangle 15">
              <a:extLst>
                <a:ext uri="{FF2B5EF4-FFF2-40B4-BE49-F238E27FC236}">
                  <a16:creationId xmlns:a16="http://schemas.microsoft.com/office/drawing/2014/main" id="{8DE12E59-8E4A-9E2B-7C7E-6494649EB05D}"/>
                </a:ext>
              </a:extLst>
            </p:cNvPr>
            <p:cNvSpPr/>
            <p:nvPr/>
          </p:nvSpPr>
          <p:spPr>
            <a:xfrm>
              <a:off x="7250145" y="3192804"/>
              <a:ext cx="1772593" cy="1047924"/>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000" b="1" kern="0" dirty="0">
                <a:solidFill>
                  <a:prstClr val="black"/>
                </a:solidFill>
                <a:cs typeface="+mn-cs"/>
              </a:endParaRPr>
            </a:p>
          </p:txBody>
        </p:sp>
        <p:sp>
          <p:nvSpPr>
            <p:cNvPr id="18" name="Rectangle 17">
              <a:extLst>
                <a:ext uri="{FF2B5EF4-FFF2-40B4-BE49-F238E27FC236}">
                  <a16:creationId xmlns:a16="http://schemas.microsoft.com/office/drawing/2014/main" id="{9D13DAC9-1EF9-4EF0-7107-21C9FC4E507D}"/>
                </a:ext>
              </a:extLst>
            </p:cNvPr>
            <p:cNvSpPr/>
            <p:nvPr/>
          </p:nvSpPr>
          <p:spPr>
            <a:xfrm>
              <a:off x="3959632" y="5476875"/>
              <a:ext cx="2147602" cy="731520"/>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dirty="0">
                <a:solidFill>
                  <a:prstClr val="black"/>
                </a:solidFill>
                <a:cs typeface="+mn-cs"/>
              </a:endParaRPr>
            </a:p>
          </p:txBody>
        </p:sp>
        <p:sp>
          <p:nvSpPr>
            <p:cNvPr id="19" name="Rectangle 18">
              <a:extLst>
                <a:ext uri="{FF2B5EF4-FFF2-40B4-BE49-F238E27FC236}">
                  <a16:creationId xmlns:a16="http://schemas.microsoft.com/office/drawing/2014/main" id="{913F8081-288B-35C6-D725-F10FD0D1C665}"/>
                </a:ext>
              </a:extLst>
            </p:cNvPr>
            <p:cNvSpPr/>
            <p:nvPr/>
          </p:nvSpPr>
          <p:spPr>
            <a:xfrm>
              <a:off x="3857543" y="1200324"/>
              <a:ext cx="2210447" cy="731520"/>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dirty="0">
                <a:solidFill>
                  <a:prstClr val="black"/>
                </a:solidFill>
                <a:cs typeface="+mn-cs"/>
              </a:endParaRPr>
            </a:p>
          </p:txBody>
        </p:sp>
        <p:sp>
          <p:nvSpPr>
            <p:cNvPr id="20" name="Rectangle 19">
              <a:extLst>
                <a:ext uri="{FF2B5EF4-FFF2-40B4-BE49-F238E27FC236}">
                  <a16:creationId xmlns:a16="http://schemas.microsoft.com/office/drawing/2014/main" id="{9D1DB96F-3085-BAE4-DC98-086C12BF38F4}"/>
                </a:ext>
              </a:extLst>
            </p:cNvPr>
            <p:cNvSpPr/>
            <p:nvPr/>
          </p:nvSpPr>
          <p:spPr>
            <a:xfrm>
              <a:off x="1041075" y="5477130"/>
              <a:ext cx="2202496" cy="729567"/>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dirty="0">
                <a:solidFill>
                  <a:prstClr val="black"/>
                </a:solidFill>
                <a:cs typeface="+mn-cs"/>
              </a:endParaRPr>
            </a:p>
          </p:txBody>
        </p:sp>
        <p:cxnSp>
          <p:nvCxnSpPr>
            <p:cNvPr id="21" name="Straight Arrow Connector 20">
              <a:extLst>
                <a:ext uri="{FF2B5EF4-FFF2-40B4-BE49-F238E27FC236}">
                  <a16:creationId xmlns:a16="http://schemas.microsoft.com/office/drawing/2014/main" id="{69AC54AA-EB0B-0091-8430-01757A08AAAD}"/>
                </a:ext>
              </a:extLst>
            </p:cNvPr>
            <p:cNvCxnSpPr/>
            <p:nvPr/>
          </p:nvCxnSpPr>
          <p:spPr>
            <a:xfrm>
              <a:off x="1876700" y="1984116"/>
              <a:ext cx="1008811" cy="1916046"/>
            </a:xfrm>
            <a:prstGeom prst="straightConnector1">
              <a:avLst/>
            </a:prstGeom>
            <a:noFill/>
            <a:ln w="38100" cap="flat" cmpd="sng" algn="ctr">
              <a:solidFill>
                <a:sysClr val="windowText" lastClr="000000"/>
              </a:solidFill>
              <a:prstDash val="solid"/>
              <a:tailEnd type="triangle"/>
            </a:ln>
            <a:effectLst/>
          </p:spPr>
        </p:cxnSp>
        <p:sp>
          <p:nvSpPr>
            <p:cNvPr id="22" name="Rectangle 21">
              <a:extLst>
                <a:ext uri="{FF2B5EF4-FFF2-40B4-BE49-F238E27FC236}">
                  <a16:creationId xmlns:a16="http://schemas.microsoft.com/office/drawing/2014/main" id="{52BD0E12-6593-0518-4EF4-17610F570B0B}"/>
                </a:ext>
              </a:extLst>
            </p:cNvPr>
            <p:cNvSpPr/>
            <p:nvPr/>
          </p:nvSpPr>
          <p:spPr>
            <a:xfrm>
              <a:off x="71121" y="1242879"/>
              <a:ext cx="2119064" cy="731520"/>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dirty="0">
                <a:solidFill>
                  <a:prstClr val="black"/>
                </a:solidFill>
                <a:cs typeface="+mn-cs"/>
              </a:endParaRPr>
            </a:p>
          </p:txBody>
        </p:sp>
      </p:grpSp>
      <p:pic>
        <p:nvPicPr>
          <p:cNvPr id="23" name="Graphic 22" descr="Dead Fish Skeleton with solid fill">
            <a:extLst>
              <a:ext uri="{FF2B5EF4-FFF2-40B4-BE49-F238E27FC236}">
                <a16:creationId xmlns:a16="http://schemas.microsoft.com/office/drawing/2014/main" id="{85D791B8-904A-3FF0-5F46-CC9F86E4360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491735" y="703616"/>
            <a:ext cx="2305614" cy="2570408"/>
          </a:xfrm>
          <a:prstGeom prst="rect">
            <a:avLst/>
          </a:prstGeom>
        </p:spPr>
      </p:pic>
      <p:cxnSp>
        <p:nvCxnSpPr>
          <p:cNvPr id="24" name="Straight Arrow Connector 23">
            <a:extLst>
              <a:ext uri="{FF2B5EF4-FFF2-40B4-BE49-F238E27FC236}">
                <a16:creationId xmlns:a16="http://schemas.microsoft.com/office/drawing/2014/main" id="{80F9C922-1294-42DA-E863-82960290B35F}"/>
              </a:ext>
            </a:extLst>
          </p:cNvPr>
          <p:cNvCxnSpPr>
            <a:cxnSpLocks/>
          </p:cNvCxnSpPr>
          <p:nvPr/>
        </p:nvCxnSpPr>
        <p:spPr>
          <a:xfrm>
            <a:off x="1329476" y="3773496"/>
            <a:ext cx="2861524"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742AF0C4-6BC5-C7A3-1487-847E227E1971}"/>
              </a:ext>
            </a:extLst>
          </p:cNvPr>
          <p:cNvCxnSpPr>
            <a:cxnSpLocks/>
          </p:cNvCxnSpPr>
          <p:nvPr/>
        </p:nvCxnSpPr>
        <p:spPr>
          <a:xfrm>
            <a:off x="5399724" y="3392496"/>
            <a:ext cx="2677476"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5" name="Title 1">
            <a:extLst>
              <a:ext uri="{FF2B5EF4-FFF2-40B4-BE49-F238E27FC236}">
                <a16:creationId xmlns:a16="http://schemas.microsoft.com/office/drawing/2014/main" id="{0B77FB46-1DF2-C037-D56E-0D9E350E143A}"/>
              </a:ext>
            </a:extLst>
          </p:cNvPr>
          <p:cNvSpPr txBox="1">
            <a:spLocks/>
          </p:cNvSpPr>
          <p:nvPr/>
        </p:nvSpPr>
        <p:spPr>
          <a:xfrm>
            <a:off x="838200" y="0"/>
            <a:ext cx="10515600" cy="12573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Diagrama de causa y efecto ("espina de </a:t>
            </a:r>
            <a:r>
              <a:rPr lang="en-US" dirty="0" err="1"/>
              <a:t>pescado</a:t>
            </a:r>
            <a:r>
              <a:rPr lang="en-US" dirty="0"/>
              <a:t>") (2/2)</a:t>
            </a:r>
          </a:p>
        </p:txBody>
      </p:sp>
      <p:sp>
        <p:nvSpPr>
          <p:cNvPr id="4" name="Rectangle 3">
            <a:extLst>
              <a:ext uri="{FF2B5EF4-FFF2-40B4-BE49-F238E27FC236}">
                <a16:creationId xmlns:a16="http://schemas.microsoft.com/office/drawing/2014/main" id="{551CAE9B-1962-1E09-AE69-2688D7C36B12}"/>
              </a:ext>
            </a:extLst>
          </p:cNvPr>
          <p:cNvSpPr/>
          <p:nvPr/>
        </p:nvSpPr>
        <p:spPr>
          <a:xfrm>
            <a:off x="956524" y="2743200"/>
            <a:ext cx="2485797" cy="369332"/>
          </a:xfrm>
          <a:prstGeom prst="rect">
            <a:avLst/>
          </a:prstGeom>
        </p:spPr>
        <p:txBody>
          <a:bodyPr wrap="square">
            <a:spAutoFit/>
          </a:bodyPr>
          <a:lstStyle/>
          <a:p>
            <a:pPr algn="ctr"/>
            <a:r>
              <a:rPr lang="en-US" b="1" dirty="0"/>
              <a:t>Causa 1</a:t>
            </a:r>
          </a:p>
        </p:txBody>
      </p:sp>
      <p:cxnSp>
        <p:nvCxnSpPr>
          <p:cNvPr id="7" name="Straight Arrow Connector 6">
            <a:extLst>
              <a:ext uri="{FF2B5EF4-FFF2-40B4-BE49-F238E27FC236}">
                <a16:creationId xmlns:a16="http://schemas.microsoft.com/office/drawing/2014/main" id="{BA972123-F5AD-4928-800E-DCDF2716A7BD}"/>
              </a:ext>
            </a:extLst>
          </p:cNvPr>
          <p:cNvCxnSpPr>
            <a:cxnSpLocks/>
          </p:cNvCxnSpPr>
          <p:nvPr/>
        </p:nvCxnSpPr>
        <p:spPr>
          <a:xfrm>
            <a:off x="914400" y="3076028"/>
            <a:ext cx="2861524"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17" name="Rectangle 16">
            <a:extLst>
              <a:ext uri="{FF2B5EF4-FFF2-40B4-BE49-F238E27FC236}">
                <a16:creationId xmlns:a16="http://schemas.microsoft.com/office/drawing/2014/main" id="{25C8C80C-DB18-7DCD-3FF7-3F13D743FBC1}"/>
              </a:ext>
            </a:extLst>
          </p:cNvPr>
          <p:cNvSpPr/>
          <p:nvPr/>
        </p:nvSpPr>
        <p:spPr>
          <a:xfrm>
            <a:off x="4953000" y="2362200"/>
            <a:ext cx="2546520" cy="369332"/>
          </a:xfrm>
          <a:prstGeom prst="rect">
            <a:avLst/>
          </a:prstGeom>
        </p:spPr>
        <p:txBody>
          <a:bodyPr wrap="square">
            <a:spAutoFit/>
          </a:bodyPr>
          <a:lstStyle/>
          <a:p>
            <a:pPr algn="ctr"/>
            <a:r>
              <a:rPr lang="en-US" b="1" dirty="0"/>
              <a:t>Causa 3 </a:t>
            </a:r>
          </a:p>
        </p:txBody>
      </p:sp>
      <p:cxnSp>
        <p:nvCxnSpPr>
          <p:cNvPr id="26" name="Straight Arrow Connector 25">
            <a:extLst>
              <a:ext uri="{FF2B5EF4-FFF2-40B4-BE49-F238E27FC236}">
                <a16:creationId xmlns:a16="http://schemas.microsoft.com/office/drawing/2014/main" id="{E30CBE81-412C-AFA9-B510-5EF74160C954}"/>
              </a:ext>
            </a:extLst>
          </p:cNvPr>
          <p:cNvCxnSpPr>
            <a:cxnSpLocks/>
          </p:cNvCxnSpPr>
          <p:nvPr/>
        </p:nvCxnSpPr>
        <p:spPr>
          <a:xfrm>
            <a:off x="5029200" y="2695028"/>
            <a:ext cx="2677476"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27" name="Rectangle 26">
            <a:extLst>
              <a:ext uri="{FF2B5EF4-FFF2-40B4-BE49-F238E27FC236}">
                <a16:creationId xmlns:a16="http://schemas.microsoft.com/office/drawing/2014/main" id="{11C52B17-4975-03B4-2801-55A0982C0B46}"/>
              </a:ext>
            </a:extLst>
          </p:cNvPr>
          <p:cNvSpPr/>
          <p:nvPr/>
        </p:nvSpPr>
        <p:spPr>
          <a:xfrm>
            <a:off x="5638800" y="3669268"/>
            <a:ext cx="2546520" cy="369332"/>
          </a:xfrm>
          <a:prstGeom prst="rect">
            <a:avLst/>
          </a:prstGeom>
        </p:spPr>
        <p:txBody>
          <a:bodyPr wrap="square">
            <a:spAutoFit/>
          </a:bodyPr>
          <a:lstStyle/>
          <a:p>
            <a:pPr algn="ctr"/>
            <a:r>
              <a:rPr lang="en-US" b="1" dirty="0"/>
              <a:t>Causa 5 </a:t>
            </a:r>
          </a:p>
        </p:txBody>
      </p:sp>
      <p:cxnSp>
        <p:nvCxnSpPr>
          <p:cNvPr id="29" name="Straight Arrow Connector 28">
            <a:extLst>
              <a:ext uri="{FF2B5EF4-FFF2-40B4-BE49-F238E27FC236}">
                <a16:creationId xmlns:a16="http://schemas.microsoft.com/office/drawing/2014/main" id="{DF400CF7-F37C-8955-D9B7-03C3D9F659CD}"/>
              </a:ext>
            </a:extLst>
          </p:cNvPr>
          <p:cNvCxnSpPr>
            <a:cxnSpLocks/>
          </p:cNvCxnSpPr>
          <p:nvPr/>
        </p:nvCxnSpPr>
        <p:spPr>
          <a:xfrm>
            <a:off x="5707200" y="4002096"/>
            <a:ext cx="2677476"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44250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5" grpId="0"/>
      <p:bldP spid="6" grpId="0"/>
      <p:bldP spid="9" grpId="0"/>
      <p:bldP spid="11" grpId="0"/>
      <p:bldP spid="13" grpId="0"/>
      <p:bldP spid="28" grpId="0"/>
      <p:bldP spid="3" grpId="0"/>
      <p:bldP spid="37" grpId="0"/>
      <p:bldP spid="4" grpId="0"/>
      <p:bldP spid="17"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9FBB9-7E54-4C97-9037-789BEAAA04F6}"/>
              </a:ext>
            </a:extLst>
          </p:cNvPr>
          <p:cNvSpPr>
            <a:spLocks noGrp="1"/>
          </p:cNvSpPr>
          <p:nvPr>
            <p:ph type="title"/>
          </p:nvPr>
        </p:nvSpPr>
        <p:spPr/>
        <p:txBody>
          <a:bodyPr/>
          <a:lstStyle/>
          <a:p>
            <a:r>
              <a:rPr lang="en-US" dirty="0"/>
              <a:t>Diagrama de espina de pescado: </a:t>
            </a:r>
            <a:br>
              <a:rPr lang="en-US" dirty="0"/>
            </a:br>
            <a:r>
              <a:rPr lang="en-US" dirty="0"/>
              <a:t>Brotes recurrentes de ántrax</a:t>
            </a:r>
          </a:p>
        </p:txBody>
      </p:sp>
      <p:grpSp>
        <p:nvGrpSpPr>
          <p:cNvPr id="3" name="Group 2">
            <a:extLst>
              <a:ext uri="{FF2B5EF4-FFF2-40B4-BE49-F238E27FC236}">
                <a16:creationId xmlns:a16="http://schemas.microsoft.com/office/drawing/2014/main" id="{4CE3BF3E-ABDC-F3C6-36F1-776C78E6614B}"/>
              </a:ext>
            </a:extLst>
          </p:cNvPr>
          <p:cNvGrpSpPr/>
          <p:nvPr/>
        </p:nvGrpSpPr>
        <p:grpSpPr>
          <a:xfrm>
            <a:off x="1234162" y="1524000"/>
            <a:ext cx="9292014" cy="5008071"/>
            <a:chOff x="1234162" y="1524000"/>
            <a:chExt cx="9292014" cy="5008071"/>
          </a:xfrm>
        </p:grpSpPr>
        <p:grpSp>
          <p:nvGrpSpPr>
            <p:cNvPr id="4" name="Group 3">
              <a:extLst>
                <a:ext uri="{FF2B5EF4-FFF2-40B4-BE49-F238E27FC236}">
                  <a16:creationId xmlns:a16="http://schemas.microsoft.com/office/drawing/2014/main" id="{B79317F1-3825-FFD8-61A5-ECB6016607A2}"/>
                </a:ext>
              </a:extLst>
            </p:cNvPr>
            <p:cNvGrpSpPr/>
            <p:nvPr/>
          </p:nvGrpSpPr>
          <p:grpSpPr>
            <a:xfrm>
              <a:off x="1234162" y="1524000"/>
              <a:ext cx="9292014" cy="5008071"/>
              <a:chOff x="-399399" y="1200324"/>
              <a:chExt cx="9292014" cy="5008071"/>
            </a:xfrm>
          </p:grpSpPr>
          <p:cxnSp>
            <p:nvCxnSpPr>
              <p:cNvPr id="21" name="Straight Arrow Connector 20">
                <a:extLst>
                  <a:ext uri="{FF2B5EF4-FFF2-40B4-BE49-F238E27FC236}">
                    <a16:creationId xmlns:a16="http://schemas.microsoft.com/office/drawing/2014/main" id="{6EB7D82D-534D-A4AA-4739-8A05AA819660}"/>
                  </a:ext>
                </a:extLst>
              </p:cNvPr>
              <p:cNvCxnSpPr>
                <a:cxnSpLocks/>
              </p:cNvCxnSpPr>
              <p:nvPr/>
            </p:nvCxnSpPr>
            <p:spPr>
              <a:xfrm>
                <a:off x="-399399" y="3886200"/>
                <a:ext cx="7611047" cy="0"/>
              </a:xfrm>
              <a:prstGeom prst="straightConnector1">
                <a:avLst/>
              </a:prstGeom>
              <a:noFill/>
              <a:ln w="38100" cap="flat" cmpd="sng" algn="ctr">
                <a:solidFill>
                  <a:sysClr val="windowText" lastClr="000000"/>
                </a:solidFill>
                <a:prstDash val="solid"/>
                <a:tailEnd type="triangle"/>
              </a:ln>
              <a:effectLst/>
            </p:spPr>
          </p:cxnSp>
          <p:cxnSp>
            <p:nvCxnSpPr>
              <p:cNvPr id="22" name="Straight Arrow Connector 21">
                <a:extLst>
                  <a:ext uri="{FF2B5EF4-FFF2-40B4-BE49-F238E27FC236}">
                    <a16:creationId xmlns:a16="http://schemas.microsoft.com/office/drawing/2014/main" id="{1D815536-944C-7F1B-E8FF-7E47C21A4AA1}"/>
                  </a:ext>
                </a:extLst>
              </p:cNvPr>
              <p:cNvCxnSpPr/>
              <p:nvPr/>
            </p:nvCxnSpPr>
            <p:spPr>
              <a:xfrm>
                <a:off x="5969386" y="1931844"/>
                <a:ext cx="1021965" cy="1933786"/>
              </a:xfrm>
              <a:prstGeom prst="straightConnector1">
                <a:avLst/>
              </a:prstGeom>
              <a:noFill/>
              <a:ln w="38100" cap="flat" cmpd="sng" algn="ctr">
                <a:solidFill>
                  <a:sysClr val="windowText" lastClr="000000"/>
                </a:solidFill>
                <a:prstDash val="solid"/>
                <a:tailEnd type="triangle"/>
              </a:ln>
              <a:effectLst/>
            </p:spPr>
          </p:cxnSp>
          <p:cxnSp>
            <p:nvCxnSpPr>
              <p:cNvPr id="23" name="Straight Arrow Connector 22">
                <a:extLst>
                  <a:ext uri="{FF2B5EF4-FFF2-40B4-BE49-F238E27FC236}">
                    <a16:creationId xmlns:a16="http://schemas.microsoft.com/office/drawing/2014/main" id="{4A435454-BBF2-9802-4E48-BE0568E43EFD}"/>
                  </a:ext>
                </a:extLst>
              </p:cNvPr>
              <p:cNvCxnSpPr/>
              <p:nvPr/>
            </p:nvCxnSpPr>
            <p:spPr>
              <a:xfrm flipV="1">
                <a:off x="5979875" y="3886200"/>
                <a:ext cx="725725" cy="1589527"/>
              </a:xfrm>
              <a:prstGeom prst="straightConnector1">
                <a:avLst/>
              </a:prstGeom>
              <a:noFill/>
              <a:ln w="38100" cap="flat" cmpd="sng" algn="ctr">
                <a:solidFill>
                  <a:sysClr val="windowText" lastClr="000000"/>
                </a:solidFill>
                <a:prstDash val="solid"/>
                <a:tailEnd type="triangle"/>
              </a:ln>
              <a:effectLst/>
            </p:spPr>
          </p:cxnSp>
          <p:cxnSp>
            <p:nvCxnSpPr>
              <p:cNvPr id="30" name="Straight Arrow Connector 29">
                <a:extLst>
                  <a:ext uri="{FF2B5EF4-FFF2-40B4-BE49-F238E27FC236}">
                    <a16:creationId xmlns:a16="http://schemas.microsoft.com/office/drawing/2014/main" id="{52952692-7F95-BAA4-FC72-EEFAFAFE6910}"/>
                  </a:ext>
                </a:extLst>
              </p:cNvPr>
              <p:cNvCxnSpPr/>
              <p:nvPr/>
            </p:nvCxnSpPr>
            <p:spPr>
              <a:xfrm flipV="1">
                <a:off x="2496875" y="3886202"/>
                <a:ext cx="772089" cy="1589525"/>
              </a:xfrm>
              <a:prstGeom prst="straightConnector1">
                <a:avLst/>
              </a:prstGeom>
              <a:noFill/>
              <a:ln w="38100" cap="flat" cmpd="sng" algn="ctr">
                <a:solidFill>
                  <a:sysClr val="windowText" lastClr="000000"/>
                </a:solidFill>
                <a:prstDash val="solid"/>
                <a:tailEnd type="triangle"/>
              </a:ln>
              <a:effectLst/>
            </p:spPr>
          </p:cxnSp>
          <p:sp>
            <p:nvSpPr>
              <p:cNvPr id="31" name="Rectangle 30">
                <a:extLst>
                  <a:ext uri="{FF2B5EF4-FFF2-40B4-BE49-F238E27FC236}">
                    <a16:creationId xmlns:a16="http://schemas.microsoft.com/office/drawing/2014/main" id="{700A7641-A4BC-C0A2-4BBB-677821920F52}"/>
                  </a:ext>
                </a:extLst>
              </p:cNvPr>
              <p:cNvSpPr/>
              <p:nvPr/>
            </p:nvSpPr>
            <p:spPr>
              <a:xfrm>
                <a:off x="7239001" y="3124200"/>
                <a:ext cx="1653614" cy="1428924"/>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000" b="1" kern="0" dirty="0">
                  <a:solidFill>
                    <a:prstClr val="black"/>
                  </a:solidFill>
                  <a:latin typeface="Calibri"/>
                  <a:cs typeface="+mn-cs"/>
                </a:endParaRPr>
              </a:p>
            </p:txBody>
          </p:sp>
          <p:sp>
            <p:nvSpPr>
              <p:cNvPr id="32" name="Rectangle 31">
                <a:extLst>
                  <a:ext uri="{FF2B5EF4-FFF2-40B4-BE49-F238E27FC236}">
                    <a16:creationId xmlns:a16="http://schemas.microsoft.com/office/drawing/2014/main" id="{C5C8C121-3362-8B13-8BFC-6295CCFB0D65}"/>
                  </a:ext>
                </a:extLst>
              </p:cNvPr>
              <p:cNvSpPr/>
              <p:nvPr/>
            </p:nvSpPr>
            <p:spPr>
              <a:xfrm>
                <a:off x="4068122" y="5476875"/>
                <a:ext cx="2039112" cy="731520"/>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dirty="0">
                  <a:solidFill>
                    <a:prstClr val="black"/>
                  </a:solidFill>
                  <a:latin typeface="Calibri"/>
                  <a:cs typeface="+mn-cs"/>
                </a:endParaRPr>
              </a:p>
            </p:txBody>
          </p:sp>
          <p:sp>
            <p:nvSpPr>
              <p:cNvPr id="33" name="Rectangle 32">
                <a:extLst>
                  <a:ext uri="{FF2B5EF4-FFF2-40B4-BE49-F238E27FC236}">
                    <a16:creationId xmlns:a16="http://schemas.microsoft.com/office/drawing/2014/main" id="{E7FAE3C2-1203-AFBF-1772-B96B98E755DF}"/>
                  </a:ext>
                </a:extLst>
              </p:cNvPr>
              <p:cNvSpPr/>
              <p:nvPr/>
            </p:nvSpPr>
            <p:spPr>
              <a:xfrm>
                <a:off x="4028877" y="1200324"/>
                <a:ext cx="2676723" cy="731520"/>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dirty="0">
                  <a:solidFill>
                    <a:prstClr val="black"/>
                  </a:solidFill>
                  <a:latin typeface="Calibri"/>
                  <a:cs typeface="+mn-cs"/>
                </a:endParaRPr>
              </a:p>
            </p:txBody>
          </p:sp>
          <p:sp>
            <p:nvSpPr>
              <p:cNvPr id="34" name="Rectangle 33">
                <a:extLst>
                  <a:ext uri="{FF2B5EF4-FFF2-40B4-BE49-F238E27FC236}">
                    <a16:creationId xmlns:a16="http://schemas.microsoft.com/office/drawing/2014/main" id="{531A0143-5F8A-A5A0-B0A3-5F213C3AC921}"/>
                  </a:ext>
                </a:extLst>
              </p:cNvPr>
              <p:cNvSpPr/>
              <p:nvPr/>
            </p:nvSpPr>
            <p:spPr>
              <a:xfrm>
                <a:off x="652439" y="5477130"/>
                <a:ext cx="2202496" cy="729567"/>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dirty="0">
                  <a:solidFill>
                    <a:prstClr val="black"/>
                  </a:solidFill>
                  <a:latin typeface="Calibri"/>
                  <a:cs typeface="+mn-cs"/>
                </a:endParaRPr>
              </a:p>
            </p:txBody>
          </p:sp>
          <p:cxnSp>
            <p:nvCxnSpPr>
              <p:cNvPr id="35" name="Straight Arrow Connector 34">
                <a:extLst>
                  <a:ext uri="{FF2B5EF4-FFF2-40B4-BE49-F238E27FC236}">
                    <a16:creationId xmlns:a16="http://schemas.microsoft.com/office/drawing/2014/main" id="{051AB358-D80D-D6A2-E5C6-1D7094AD97FA}"/>
                  </a:ext>
                </a:extLst>
              </p:cNvPr>
              <p:cNvCxnSpPr/>
              <p:nvPr/>
            </p:nvCxnSpPr>
            <p:spPr>
              <a:xfrm>
                <a:off x="1876700" y="1984116"/>
                <a:ext cx="1008811" cy="1916046"/>
              </a:xfrm>
              <a:prstGeom prst="straightConnector1">
                <a:avLst/>
              </a:prstGeom>
              <a:noFill/>
              <a:ln w="38100" cap="flat" cmpd="sng" algn="ctr">
                <a:solidFill>
                  <a:sysClr val="windowText" lastClr="000000"/>
                </a:solidFill>
                <a:prstDash val="solid"/>
                <a:tailEnd type="triangle"/>
              </a:ln>
              <a:effectLst/>
            </p:spPr>
          </p:cxnSp>
          <p:sp>
            <p:nvSpPr>
              <p:cNvPr id="36" name="Rectangle 35">
                <a:extLst>
                  <a:ext uri="{FF2B5EF4-FFF2-40B4-BE49-F238E27FC236}">
                    <a16:creationId xmlns:a16="http://schemas.microsoft.com/office/drawing/2014/main" id="{C9B2B007-3912-20CB-30C3-E8745E3D2BED}"/>
                  </a:ext>
                </a:extLst>
              </p:cNvPr>
              <p:cNvSpPr/>
              <p:nvPr/>
            </p:nvSpPr>
            <p:spPr>
              <a:xfrm>
                <a:off x="154233" y="1242879"/>
                <a:ext cx="2035952" cy="731520"/>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dirty="0">
                  <a:solidFill>
                    <a:prstClr val="black"/>
                  </a:solidFill>
                  <a:latin typeface="Calibri"/>
                  <a:cs typeface="+mn-cs"/>
                </a:endParaRPr>
              </a:p>
            </p:txBody>
          </p:sp>
        </p:grpSp>
        <p:sp>
          <p:nvSpPr>
            <p:cNvPr id="5" name="Rectangle 4">
              <a:extLst>
                <a:ext uri="{FF2B5EF4-FFF2-40B4-BE49-F238E27FC236}">
                  <a16:creationId xmlns:a16="http://schemas.microsoft.com/office/drawing/2014/main" id="{10D6E0F9-5796-DD2B-C154-3EC5CFBD6C10}"/>
                </a:ext>
              </a:extLst>
            </p:cNvPr>
            <p:cNvSpPr/>
            <p:nvPr/>
          </p:nvSpPr>
          <p:spPr>
            <a:xfrm>
              <a:off x="5701683" y="1547634"/>
              <a:ext cx="2676722" cy="707886"/>
            </a:xfrm>
            <a:prstGeom prst="rect">
              <a:avLst/>
            </a:prstGeom>
          </p:spPr>
          <p:txBody>
            <a:bodyPr wrap="square">
              <a:spAutoFit/>
            </a:bodyPr>
            <a:lstStyle/>
            <a:p>
              <a:pPr algn="ctr">
                <a:defRPr/>
              </a:pPr>
              <a:r>
                <a:rPr lang="en-US" sz="2000" b="1" kern="0" dirty="0">
                  <a:solidFill>
                    <a:srgbClr val="00953A"/>
                  </a:solidFill>
                </a:rPr>
                <a:t>Comportamiento comunitario</a:t>
              </a:r>
            </a:p>
          </p:txBody>
        </p:sp>
        <p:sp>
          <p:nvSpPr>
            <p:cNvPr id="17" name="Rectangle 16">
              <a:extLst>
                <a:ext uri="{FF2B5EF4-FFF2-40B4-BE49-F238E27FC236}">
                  <a16:creationId xmlns:a16="http://schemas.microsoft.com/office/drawing/2014/main" id="{04432245-1624-BA52-1A2E-E13CF2354EE5}"/>
                </a:ext>
              </a:extLst>
            </p:cNvPr>
            <p:cNvSpPr/>
            <p:nvPr/>
          </p:nvSpPr>
          <p:spPr>
            <a:xfrm>
              <a:off x="1719996" y="1578114"/>
              <a:ext cx="2210447" cy="707886"/>
            </a:xfrm>
            <a:prstGeom prst="rect">
              <a:avLst/>
            </a:prstGeom>
          </p:spPr>
          <p:txBody>
            <a:bodyPr wrap="square">
              <a:spAutoFit/>
            </a:bodyPr>
            <a:lstStyle/>
            <a:p>
              <a:pPr algn="ctr">
                <a:defRPr/>
              </a:pPr>
              <a:r>
                <a:rPr lang="en-US" sz="2000" b="1" kern="0" dirty="0">
                  <a:solidFill>
                    <a:srgbClr val="00953A"/>
                  </a:solidFill>
                </a:rPr>
                <a:t>Medio </a:t>
              </a:r>
              <a:r>
                <a:rPr lang="en-US" sz="2000" b="1" kern="0" dirty="0" err="1">
                  <a:solidFill>
                    <a:srgbClr val="00953A"/>
                  </a:solidFill>
                </a:rPr>
                <a:t>ambiente</a:t>
              </a:r>
              <a:endParaRPr lang="en-US" sz="2000" b="1" kern="0" dirty="0">
                <a:solidFill>
                  <a:srgbClr val="00953A"/>
                </a:solidFill>
              </a:endParaRPr>
            </a:p>
            <a:p>
              <a:pPr algn="ctr">
                <a:defRPr/>
              </a:pPr>
              <a:r>
                <a:rPr lang="en-US" sz="2000" b="1" kern="0" dirty="0">
                  <a:solidFill>
                    <a:srgbClr val="00953A"/>
                  </a:solidFill>
                </a:rPr>
                <a:t>animal</a:t>
              </a:r>
            </a:p>
          </p:txBody>
        </p:sp>
        <p:sp>
          <p:nvSpPr>
            <p:cNvPr id="18" name="Rectangle 17">
              <a:extLst>
                <a:ext uri="{FF2B5EF4-FFF2-40B4-BE49-F238E27FC236}">
                  <a16:creationId xmlns:a16="http://schemas.microsoft.com/office/drawing/2014/main" id="{BEC2C865-6DC1-FBE8-E96E-3EB75246F786}"/>
                </a:ext>
              </a:extLst>
            </p:cNvPr>
            <p:cNvSpPr/>
            <p:nvPr/>
          </p:nvSpPr>
          <p:spPr>
            <a:xfrm>
              <a:off x="2313984" y="5803141"/>
              <a:ext cx="2202496" cy="707886"/>
            </a:xfrm>
            <a:prstGeom prst="rect">
              <a:avLst/>
            </a:prstGeom>
          </p:spPr>
          <p:txBody>
            <a:bodyPr wrap="square">
              <a:spAutoFit/>
            </a:bodyPr>
            <a:lstStyle/>
            <a:p>
              <a:pPr algn="ctr">
                <a:defRPr/>
              </a:pPr>
              <a:r>
                <a:rPr lang="en-US" sz="2000" b="1" kern="0" dirty="0">
                  <a:solidFill>
                    <a:srgbClr val="00953A"/>
                  </a:solidFill>
                </a:rPr>
                <a:t>Sistema sanitario</a:t>
              </a:r>
            </a:p>
          </p:txBody>
        </p:sp>
        <p:sp>
          <p:nvSpPr>
            <p:cNvPr id="19" name="Rectangle 18">
              <a:extLst>
                <a:ext uri="{FF2B5EF4-FFF2-40B4-BE49-F238E27FC236}">
                  <a16:creationId xmlns:a16="http://schemas.microsoft.com/office/drawing/2014/main" id="{4B507BAE-6110-2669-AED8-DC02F8937751}"/>
                </a:ext>
              </a:extLst>
            </p:cNvPr>
            <p:cNvSpPr/>
            <p:nvPr/>
          </p:nvSpPr>
          <p:spPr>
            <a:xfrm>
              <a:off x="5638800" y="5814150"/>
              <a:ext cx="2147602" cy="707886"/>
            </a:xfrm>
            <a:prstGeom prst="rect">
              <a:avLst/>
            </a:prstGeom>
          </p:spPr>
          <p:txBody>
            <a:bodyPr wrap="square">
              <a:spAutoFit/>
            </a:bodyPr>
            <a:lstStyle/>
            <a:p>
              <a:pPr algn="ctr">
                <a:defRPr/>
              </a:pPr>
              <a:r>
                <a:rPr lang="en-US" sz="2000" b="1" kern="0" dirty="0">
                  <a:solidFill>
                    <a:srgbClr val="00953A"/>
                  </a:solidFill>
                </a:rPr>
                <a:t>Vigilancia y respuesta</a:t>
              </a:r>
            </a:p>
          </p:txBody>
        </p:sp>
        <p:sp>
          <p:nvSpPr>
            <p:cNvPr id="20" name="TextBox 19">
              <a:extLst>
                <a:ext uri="{FF2B5EF4-FFF2-40B4-BE49-F238E27FC236}">
                  <a16:creationId xmlns:a16="http://schemas.microsoft.com/office/drawing/2014/main" id="{7F9893C8-6599-7AFF-5207-E87625190605}"/>
                </a:ext>
              </a:extLst>
            </p:cNvPr>
            <p:cNvSpPr txBox="1"/>
            <p:nvPr/>
          </p:nvSpPr>
          <p:spPr>
            <a:xfrm>
              <a:off x="8918296" y="3663944"/>
              <a:ext cx="1607879" cy="1015663"/>
            </a:xfrm>
            <a:prstGeom prst="rect">
              <a:avLst/>
            </a:prstGeom>
            <a:noFill/>
          </p:spPr>
          <p:txBody>
            <a:bodyPr wrap="square" rtlCol="0">
              <a:spAutoFit/>
            </a:bodyPr>
            <a:lstStyle/>
            <a:p>
              <a:pPr algn="ctr">
                <a:defRPr/>
              </a:pPr>
              <a:r>
                <a:rPr lang="es-GT" sz="2000" b="1" noProof="0" dirty="0">
                  <a:solidFill>
                    <a:srgbClr val="00953A"/>
                  </a:solidFill>
                </a:rPr>
                <a:t>Brotes recurrentes de ántrax</a:t>
              </a:r>
            </a:p>
          </p:txBody>
        </p:sp>
      </p:grpSp>
    </p:spTree>
    <p:extLst>
      <p:ext uri="{BB962C8B-B14F-4D97-AF65-F5344CB8AC3E}">
        <p14:creationId xmlns:p14="http://schemas.microsoft.com/office/powerpoint/2010/main" val="770771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ECAC75-9380-FB3A-2E0B-23235C7E20E7}"/>
              </a:ext>
            </a:extLst>
          </p:cNvPr>
          <p:cNvSpPr>
            <a:spLocks noGrp="1"/>
          </p:cNvSpPr>
          <p:nvPr>
            <p:ph sz="half" idx="2"/>
          </p:nvPr>
        </p:nvSpPr>
        <p:spPr/>
        <p:txBody>
          <a:bodyPr/>
          <a:lstStyle/>
          <a:p>
            <a:pPr marL="0" indent="0">
              <a:buNone/>
            </a:pPr>
            <a:r>
              <a:rPr lang="es-GT" b="1" noProof="0" dirty="0"/>
              <a:t>Al final de esta sesión, será capaz de:</a:t>
            </a:r>
          </a:p>
          <a:p>
            <a:pPr marL="228600" indent="-228600">
              <a:buFont typeface="Arial" panose="020B0604020202020204" pitchFamily="34" charset="0"/>
              <a:buChar char="•"/>
            </a:pPr>
            <a:r>
              <a:rPr lang="es-GT" b="0" noProof="0" dirty="0"/>
              <a:t>Analizar sistemáticamente un problema de salud pública</a:t>
            </a:r>
          </a:p>
          <a:p>
            <a:pPr marL="228600" indent="-228600">
              <a:buFont typeface="Arial" panose="020B0604020202020204" pitchFamily="34" charset="0"/>
              <a:buChar char="•"/>
            </a:pPr>
            <a:r>
              <a:rPr lang="es-GT" b="0" noProof="0" dirty="0"/>
              <a:t>Identificar y organizar las causas de un problema mediante un diagrama de causa-efecto.</a:t>
            </a:r>
          </a:p>
          <a:p>
            <a:pPr marL="228600" indent="-228600">
              <a:buFont typeface="Arial" panose="020B0604020202020204" pitchFamily="34" charset="0"/>
              <a:buChar char="•"/>
            </a:pPr>
            <a:r>
              <a:rPr lang="es-GT" b="0" noProof="0" dirty="0"/>
              <a:t>Diferenciar las causas sobre las que se tiene control de las </a:t>
            </a:r>
            <a:br>
              <a:rPr lang="es-GT" b="0" noProof="0" dirty="0"/>
            </a:br>
            <a:r>
              <a:rPr lang="es-GT" b="0" noProof="0" dirty="0"/>
              <a:t>que no.</a:t>
            </a:r>
          </a:p>
          <a:p>
            <a:pPr marL="228600" indent="-228600">
              <a:buFont typeface="Arial" panose="020B0604020202020204" pitchFamily="34" charset="0"/>
              <a:buChar char="•"/>
            </a:pPr>
            <a:r>
              <a:rPr lang="es-GT" b="0" noProof="0" dirty="0"/>
              <a:t>Desarrollar un plan de mejora para una causa clave adecuada</a:t>
            </a:r>
          </a:p>
          <a:p>
            <a:endParaRPr lang="en-US" dirty="0"/>
          </a:p>
        </p:txBody>
      </p:sp>
    </p:spTree>
    <p:extLst>
      <p:ext uri="{BB962C8B-B14F-4D97-AF65-F5344CB8AC3E}">
        <p14:creationId xmlns:p14="http://schemas.microsoft.com/office/powerpoint/2010/main" val="14036921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A4B6A-CFC0-48DC-9F5F-CA752A9F3B25}"/>
              </a:ext>
            </a:extLst>
          </p:cNvPr>
          <p:cNvSpPr>
            <a:spLocks noGrp="1"/>
          </p:cNvSpPr>
          <p:nvPr>
            <p:ph type="title"/>
          </p:nvPr>
        </p:nvSpPr>
        <p:spPr/>
        <p:txBody>
          <a:bodyPr/>
          <a:lstStyle/>
          <a:p>
            <a:r>
              <a:rPr lang="en-US" dirty="0"/>
              <a:t>Diagrama de espina de pescado: </a:t>
            </a:r>
            <a:br>
              <a:rPr lang="en-US" dirty="0"/>
            </a:br>
            <a:r>
              <a:rPr lang="en-US" dirty="0"/>
              <a:t>Brotes recurrentes de ántrax</a:t>
            </a:r>
          </a:p>
        </p:txBody>
      </p:sp>
      <p:grpSp>
        <p:nvGrpSpPr>
          <p:cNvPr id="4" name="Group 3">
            <a:extLst>
              <a:ext uri="{FF2B5EF4-FFF2-40B4-BE49-F238E27FC236}">
                <a16:creationId xmlns:a16="http://schemas.microsoft.com/office/drawing/2014/main" id="{769FD66B-3053-2F3D-DA99-324CB2729951}"/>
              </a:ext>
            </a:extLst>
          </p:cNvPr>
          <p:cNvGrpSpPr/>
          <p:nvPr/>
        </p:nvGrpSpPr>
        <p:grpSpPr>
          <a:xfrm>
            <a:off x="1234162" y="1566555"/>
            <a:ext cx="7611047" cy="4965516"/>
            <a:chOff x="1234162" y="1566555"/>
            <a:chExt cx="7611047" cy="4965516"/>
          </a:xfrm>
        </p:grpSpPr>
        <p:grpSp>
          <p:nvGrpSpPr>
            <p:cNvPr id="5" name="Group 4">
              <a:extLst>
                <a:ext uri="{FF2B5EF4-FFF2-40B4-BE49-F238E27FC236}">
                  <a16:creationId xmlns:a16="http://schemas.microsoft.com/office/drawing/2014/main" id="{E4CDA495-C18E-55D5-73EF-645294073509}"/>
                </a:ext>
              </a:extLst>
            </p:cNvPr>
            <p:cNvGrpSpPr/>
            <p:nvPr/>
          </p:nvGrpSpPr>
          <p:grpSpPr>
            <a:xfrm>
              <a:off x="1234162" y="1566555"/>
              <a:ext cx="7611047" cy="4965516"/>
              <a:chOff x="-399399" y="1242879"/>
              <a:chExt cx="7611047" cy="4965516"/>
            </a:xfrm>
          </p:grpSpPr>
          <p:cxnSp>
            <p:nvCxnSpPr>
              <p:cNvPr id="11" name="Straight Arrow Connector 10">
                <a:extLst>
                  <a:ext uri="{FF2B5EF4-FFF2-40B4-BE49-F238E27FC236}">
                    <a16:creationId xmlns:a16="http://schemas.microsoft.com/office/drawing/2014/main" id="{66EB846D-306D-0567-414F-AEBBCEF17AAE}"/>
                  </a:ext>
                </a:extLst>
              </p:cNvPr>
              <p:cNvCxnSpPr>
                <a:cxnSpLocks/>
              </p:cNvCxnSpPr>
              <p:nvPr/>
            </p:nvCxnSpPr>
            <p:spPr>
              <a:xfrm>
                <a:off x="-399399" y="3886200"/>
                <a:ext cx="7611047" cy="0"/>
              </a:xfrm>
              <a:prstGeom prst="straightConnector1">
                <a:avLst/>
              </a:prstGeom>
              <a:noFill/>
              <a:ln w="38100" cap="flat" cmpd="sng" algn="ctr">
                <a:solidFill>
                  <a:sysClr val="windowText" lastClr="000000"/>
                </a:solidFill>
                <a:prstDash val="solid"/>
                <a:tailEnd type="triangle"/>
              </a:ln>
              <a:effectLst/>
            </p:spPr>
          </p:cxnSp>
          <p:cxnSp>
            <p:nvCxnSpPr>
              <p:cNvPr id="12" name="Straight Arrow Connector 11">
                <a:extLst>
                  <a:ext uri="{FF2B5EF4-FFF2-40B4-BE49-F238E27FC236}">
                    <a16:creationId xmlns:a16="http://schemas.microsoft.com/office/drawing/2014/main" id="{30A9B82F-296F-0751-335E-110C425AE020}"/>
                  </a:ext>
                </a:extLst>
              </p:cNvPr>
              <p:cNvCxnSpPr/>
              <p:nvPr/>
            </p:nvCxnSpPr>
            <p:spPr>
              <a:xfrm>
                <a:off x="5969386" y="1931844"/>
                <a:ext cx="1021965" cy="1933786"/>
              </a:xfrm>
              <a:prstGeom prst="straightConnector1">
                <a:avLst/>
              </a:prstGeom>
              <a:noFill/>
              <a:ln w="38100" cap="flat" cmpd="sng" algn="ctr">
                <a:solidFill>
                  <a:sysClr val="windowText" lastClr="000000"/>
                </a:solidFill>
                <a:prstDash val="solid"/>
                <a:tailEnd type="triangle"/>
              </a:ln>
              <a:effectLst/>
            </p:spPr>
          </p:cxnSp>
          <p:cxnSp>
            <p:nvCxnSpPr>
              <p:cNvPr id="13" name="Straight Arrow Connector 12">
                <a:extLst>
                  <a:ext uri="{FF2B5EF4-FFF2-40B4-BE49-F238E27FC236}">
                    <a16:creationId xmlns:a16="http://schemas.microsoft.com/office/drawing/2014/main" id="{533B0450-2690-3719-F48F-69992B63C851}"/>
                  </a:ext>
                </a:extLst>
              </p:cNvPr>
              <p:cNvCxnSpPr/>
              <p:nvPr/>
            </p:nvCxnSpPr>
            <p:spPr>
              <a:xfrm flipV="1">
                <a:off x="5979875" y="3886200"/>
                <a:ext cx="725725" cy="1589527"/>
              </a:xfrm>
              <a:prstGeom prst="straightConnector1">
                <a:avLst/>
              </a:prstGeom>
              <a:noFill/>
              <a:ln w="38100" cap="flat" cmpd="sng" algn="ctr">
                <a:solidFill>
                  <a:sysClr val="windowText" lastClr="000000"/>
                </a:solidFill>
                <a:prstDash val="solid"/>
                <a:tailEnd type="triangle"/>
              </a:ln>
              <a:effectLst/>
            </p:spPr>
          </p:cxnSp>
          <p:cxnSp>
            <p:nvCxnSpPr>
              <p:cNvPr id="14" name="Straight Arrow Connector 13">
                <a:extLst>
                  <a:ext uri="{FF2B5EF4-FFF2-40B4-BE49-F238E27FC236}">
                    <a16:creationId xmlns:a16="http://schemas.microsoft.com/office/drawing/2014/main" id="{ABA3C54B-E976-A2EC-39D1-5055AF01C84F}"/>
                  </a:ext>
                </a:extLst>
              </p:cNvPr>
              <p:cNvCxnSpPr/>
              <p:nvPr/>
            </p:nvCxnSpPr>
            <p:spPr>
              <a:xfrm flipV="1">
                <a:off x="2496875" y="3886202"/>
                <a:ext cx="772089" cy="1589525"/>
              </a:xfrm>
              <a:prstGeom prst="straightConnector1">
                <a:avLst/>
              </a:prstGeom>
              <a:noFill/>
              <a:ln w="38100" cap="flat" cmpd="sng" algn="ctr">
                <a:solidFill>
                  <a:sysClr val="windowText" lastClr="000000"/>
                </a:solidFill>
                <a:prstDash val="solid"/>
                <a:tailEnd type="triangle"/>
              </a:ln>
              <a:effectLst/>
            </p:spPr>
          </p:cxnSp>
          <p:sp>
            <p:nvSpPr>
              <p:cNvPr id="16" name="Rectangle 15">
                <a:extLst>
                  <a:ext uri="{FF2B5EF4-FFF2-40B4-BE49-F238E27FC236}">
                    <a16:creationId xmlns:a16="http://schemas.microsoft.com/office/drawing/2014/main" id="{CB23C813-6A3D-A8D2-D443-32B7DDA03F90}"/>
                  </a:ext>
                </a:extLst>
              </p:cNvPr>
              <p:cNvSpPr/>
              <p:nvPr/>
            </p:nvSpPr>
            <p:spPr>
              <a:xfrm>
                <a:off x="4068122" y="5476875"/>
                <a:ext cx="2039112" cy="731520"/>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dirty="0">
                  <a:solidFill>
                    <a:prstClr val="black"/>
                  </a:solidFill>
                  <a:latin typeface="Calibri"/>
                  <a:cs typeface="+mn-cs"/>
                </a:endParaRPr>
              </a:p>
            </p:txBody>
          </p:sp>
          <p:sp>
            <p:nvSpPr>
              <p:cNvPr id="18" name="Rectangle 17">
                <a:extLst>
                  <a:ext uri="{FF2B5EF4-FFF2-40B4-BE49-F238E27FC236}">
                    <a16:creationId xmlns:a16="http://schemas.microsoft.com/office/drawing/2014/main" id="{72CE7CFE-B1F8-60CC-AA11-AD505DDFADE4}"/>
                  </a:ext>
                </a:extLst>
              </p:cNvPr>
              <p:cNvSpPr/>
              <p:nvPr/>
            </p:nvSpPr>
            <p:spPr>
              <a:xfrm>
                <a:off x="652439" y="5477130"/>
                <a:ext cx="2202496" cy="729567"/>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dirty="0">
                  <a:solidFill>
                    <a:prstClr val="black"/>
                  </a:solidFill>
                  <a:latin typeface="Calibri"/>
                  <a:cs typeface="+mn-cs"/>
                </a:endParaRPr>
              </a:p>
            </p:txBody>
          </p:sp>
          <p:cxnSp>
            <p:nvCxnSpPr>
              <p:cNvPr id="19" name="Straight Arrow Connector 18">
                <a:extLst>
                  <a:ext uri="{FF2B5EF4-FFF2-40B4-BE49-F238E27FC236}">
                    <a16:creationId xmlns:a16="http://schemas.microsoft.com/office/drawing/2014/main" id="{86FBED09-25CA-E846-05F7-E5533433107A}"/>
                  </a:ext>
                </a:extLst>
              </p:cNvPr>
              <p:cNvCxnSpPr/>
              <p:nvPr/>
            </p:nvCxnSpPr>
            <p:spPr>
              <a:xfrm>
                <a:off x="1876700" y="1984116"/>
                <a:ext cx="1008811" cy="1916046"/>
              </a:xfrm>
              <a:prstGeom prst="straightConnector1">
                <a:avLst/>
              </a:prstGeom>
              <a:noFill/>
              <a:ln w="38100" cap="flat" cmpd="sng" algn="ctr">
                <a:solidFill>
                  <a:sysClr val="windowText" lastClr="000000"/>
                </a:solidFill>
                <a:prstDash val="solid"/>
                <a:tailEnd type="triangle"/>
              </a:ln>
              <a:effectLst/>
            </p:spPr>
          </p:cxnSp>
          <p:sp>
            <p:nvSpPr>
              <p:cNvPr id="20" name="Rectangle 19">
                <a:extLst>
                  <a:ext uri="{FF2B5EF4-FFF2-40B4-BE49-F238E27FC236}">
                    <a16:creationId xmlns:a16="http://schemas.microsoft.com/office/drawing/2014/main" id="{330A7417-0946-9508-6D39-1269AF01AA74}"/>
                  </a:ext>
                </a:extLst>
              </p:cNvPr>
              <p:cNvSpPr/>
              <p:nvPr/>
            </p:nvSpPr>
            <p:spPr>
              <a:xfrm>
                <a:off x="154233" y="1242879"/>
                <a:ext cx="2035952" cy="731520"/>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dirty="0">
                  <a:solidFill>
                    <a:prstClr val="black"/>
                  </a:solidFill>
                  <a:latin typeface="Calibri"/>
                  <a:cs typeface="+mn-cs"/>
                </a:endParaRPr>
              </a:p>
            </p:txBody>
          </p:sp>
        </p:grpSp>
        <p:sp>
          <p:nvSpPr>
            <p:cNvPr id="8" name="Rectangle 7">
              <a:extLst>
                <a:ext uri="{FF2B5EF4-FFF2-40B4-BE49-F238E27FC236}">
                  <a16:creationId xmlns:a16="http://schemas.microsoft.com/office/drawing/2014/main" id="{30CE392A-55B5-568E-12ED-6F510DE4E836}"/>
                </a:ext>
              </a:extLst>
            </p:cNvPr>
            <p:cNvSpPr/>
            <p:nvPr/>
          </p:nvSpPr>
          <p:spPr>
            <a:xfrm>
              <a:off x="2313984" y="5803141"/>
              <a:ext cx="2202496" cy="707886"/>
            </a:xfrm>
            <a:prstGeom prst="rect">
              <a:avLst/>
            </a:prstGeom>
          </p:spPr>
          <p:txBody>
            <a:bodyPr wrap="square">
              <a:spAutoFit/>
            </a:bodyPr>
            <a:lstStyle/>
            <a:p>
              <a:pPr algn="ctr">
                <a:defRPr/>
              </a:pPr>
              <a:r>
                <a:rPr lang="en-US" sz="2000" b="1" kern="0" dirty="0">
                  <a:solidFill>
                    <a:srgbClr val="00953A"/>
                  </a:solidFill>
                </a:rPr>
                <a:t>Sistema sanitario</a:t>
              </a:r>
            </a:p>
          </p:txBody>
        </p:sp>
        <p:sp>
          <p:nvSpPr>
            <p:cNvPr id="9" name="Rectangle 8">
              <a:extLst>
                <a:ext uri="{FF2B5EF4-FFF2-40B4-BE49-F238E27FC236}">
                  <a16:creationId xmlns:a16="http://schemas.microsoft.com/office/drawing/2014/main" id="{F53D7339-A62C-92E1-B578-BF3C28898125}"/>
                </a:ext>
              </a:extLst>
            </p:cNvPr>
            <p:cNvSpPr/>
            <p:nvPr/>
          </p:nvSpPr>
          <p:spPr>
            <a:xfrm>
              <a:off x="5638800" y="5814150"/>
              <a:ext cx="2147602" cy="707886"/>
            </a:xfrm>
            <a:prstGeom prst="rect">
              <a:avLst/>
            </a:prstGeom>
          </p:spPr>
          <p:txBody>
            <a:bodyPr wrap="square">
              <a:spAutoFit/>
            </a:bodyPr>
            <a:lstStyle/>
            <a:p>
              <a:pPr algn="ctr">
                <a:defRPr/>
              </a:pPr>
              <a:r>
                <a:rPr lang="en-US" sz="2000" b="1" kern="0" dirty="0">
                  <a:solidFill>
                    <a:srgbClr val="00953A"/>
                  </a:solidFill>
                </a:rPr>
                <a:t>Vigilancia y respuesta</a:t>
              </a:r>
            </a:p>
          </p:txBody>
        </p:sp>
      </p:grpSp>
      <p:grpSp>
        <p:nvGrpSpPr>
          <p:cNvPr id="39" name="Group 38">
            <a:extLst>
              <a:ext uri="{FF2B5EF4-FFF2-40B4-BE49-F238E27FC236}">
                <a16:creationId xmlns:a16="http://schemas.microsoft.com/office/drawing/2014/main" id="{F34591CB-7A37-224C-AAA9-7D9C3446EFA1}"/>
              </a:ext>
            </a:extLst>
          </p:cNvPr>
          <p:cNvGrpSpPr/>
          <p:nvPr/>
        </p:nvGrpSpPr>
        <p:grpSpPr>
          <a:xfrm>
            <a:off x="4915031" y="4247449"/>
            <a:ext cx="3305909" cy="307777"/>
            <a:chOff x="3157390" y="1950745"/>
            <a:chExt cx="1623158" cy="316403"/>
          </a:xfrm>
        </p:grpSpPr>
        <p:cxnSp>
          <p:nvCxnSpPr>
            <p:cNvPr id="64" name="Straight Arrow Connector 63">
              <a:extLst>
                <a:ext uri="{FF2B5EF4-FFF2-40B4-BE49-F238E27FC236}">
                  <a16:creationId xmlns:a16="http://schemas.microsoft.com/office/drawing/2014/main" id="{F60CB804-01B3-2F22-0354-305F6B3CAB8B}"/>
                </a:ext>
              </a:extLst>
            </p:cNvPr>
            <p:cNvCxnSpPr/>
            <p:nvPr/>
          </p:nvCxnSpPr>
          <p:spPr>
            <a:xfrm>
              <a:off x="4151745" y="2127721"/>
              <a:ext cx="628803" cy="0"/>
            </a:xfrm>
            <a:prstGeom prst="straightConnector1">
              <a:avLst/>
            </a:prstGeom>
            <a:noFill/>
            <a:ln w="9525" cap="flat" cmpd="sng" algn="ctr">
              <a:solidFill>
                <a:sysClr val="windowText" lastClr="000000"/>
              </a:solidFill>
              <a:prstDash val="solid"/>
              <a:tailEnd type="triangle"/>
            </a:ln>
            <a:effectLst/>
          </p:spPr>
        </p:cxnSp>
        <p:sp>
          <p:nvSpPr>
            <p:cNvPr id="65" name="TextBox 64">
              <a:extLst>
                <a:ext uri="{FF2B5EF4-FFF2-40B4-BE49-F238E27FC236}">
                  <a16:creationId xmlns:a16="http://schemas.microsoft.com/office/drawing/2014/main" id="{8FD19C74-AE77-7127-622B-583CBDBAA03F}"/>
                </a:ext>
              </a:extLst>
            </p:cNvPr>
            <p:cNvSpPr txBox="1"/>
            <p:nvPr/>
          </p:nvSpPr>
          <p:spPr>
            <a:xfrm>
              <a:off x="3157390" y="1950745"/>
              <a:ext cx="1493111" cy="316403"/>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Informes de vacunación falsos</a:t>
              </a:r>
            </a:p>
          </p:txBody>
        </p:sp>
      </p:grpSp>
      <p:grpSp>
        <p:nvGrpSpPr>
          <p:cNvPr id="40" name="Group 39">
            <a:extLst>
              <a:ext uri="{FF2B5EF4-FFF2-40B4-BE49-F238E27FC236}">
                <a16:creationId xmlns:a16="http://schemas.microsoft.com/office/drawing/2014/main" id="{9D1EE9E2-444E-DFDE-0440-4B16AEE7A140}"/>
              </a:ext>
            </a:extLst>
          </p:cNvPr>
          <p:cNvGrpSpPr/>
          <p:nvPr/>
        </p:nvGrpSpPr>
        <p:grpSpPr>
          <a:xfrm>
            <a:off x="4675940" y="4550813"/>
            <a:ext cx="3396131" cy="307777"/>
            <a:chOff x="3113091" y="1961599"/>
            <a:chExt cx="1667456" cy="316402"/>
          </a:xfrm>
        </p:grpSpPr>
        <p:cxnSp>
          <p:nvCxnSpPr>
            <p:cNvPr id="62" name="Straight Arrow Connector 61">
              <a:extLst>
                <a:ext uri="{FF2B5EF4-FFF2-40B4-BE49-F238E27FC236}">
                  <a16:creationId xmlns:a16="http://schemas.microsoft.com/office/drawing/2014/main" id="{DF9EB9DB-79B4-B78E-9B77-29A6C2B7A457}"/>
                </a:ext>
              </a:extLst>
            </p:cNvPr>
            <p:cNvCxnSpPr/>
            <p:nvPr/>
          </p:nvCxnSpPr>
          <p:spPr>
            <a:xfrm>
              <a:off x="4151744" y="2133599"/>
              <a:ext cx="628803" cy="0"/>
            </a:xfrm>
            <a:prstGeom prst="straightConnector1">
              <a:avLst/>
            </a:prstGeom>
            <a:noFill/>
            <a:ln w="9525" cap="flat" cmpd="sng" algn="ctr">
              <a:solidFill>
                <a:sysClr val="windowText" lastClr="000000"/>
              </a:solidFill>
              <a:prstDash val="solid"/>
              <a:tailEnd type="triangle"/>
            </a:ln>
            <a:effectLst/>
          </p:spPr>
        </p:cxnSp>
        <p:sp>
          <p:nvSpPr>
            <p:cNvPr id="63" name="TextBox 62">
              <a:extLst>
                <a:ext uri="{FF2B5EF4-FFF2-40B4-BE49-F238E27FC236}">
                  <a16:creationId xmlns:a16="http://schemas.microsoft.com/office/drawing/2014/main" id="{05AFA473-5825-58C7-15C6-EEC931C2F5FE}"/>
                </a:ext>
              </a:extLst>
            </p:cNvPr>
            <p:cNvSpPr txBox="1"/>
            <p:nvPr/>
          </p:nvSpPr>
          <p:spPr>
            <a:xfrm>
              <a:off x="3113091" y="1961599"/>
              <a:ext cx="1617502" cy="316402"/>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No hay comunicación/retroalimentación</a:t>
              </a:r>
            </a:p>
          </p:txBody>
        </p:sp>
      </p:grpSp>
      <p:grpSp>
        <p:nvGrpSpPr>
          <p:cNvPr id="41" name="Group 40">
            <a:extLst>
              <a:ext uri="{FF2B5EF4-FFF2-40B4-BE49-F238E27FC236}">
                <a16:creationId xmlns:a16="http://schemas.microsoft.com/office/drawing/2014/main" id="{E80E5910-A754-C0C9-9A88-7251167D7FEE}"/>
              </a:ext>
            </a:extLst>
          </p:cNvPr>
          <p:cNvGrpSpPr/>
          <p:nvPr/>
        </p:nvGrpSpPr>
        <p:grpSpPr>
          <a:xfrm>
            <a:off x="4971159" y="4807920"/>
            <a:ext cx="2969489" cy="307777"/>
            <a:chOff x="3322568" y="1930093"/>
            <a:chExt cx="1457979" cy="316404"/>
          </a:xfrm>
        </p:grpSpPr>
        <p:cxnSp>
          <p:nvCxnSpPr>
            <p:cNvPr id="60" name="Straight Arrow Connector 59">
              <a:extLst>
                <a:ext uri="{FF2B5EF4-FFF2-40B4-BE49-F238E27FC236}">
                  <a16:creationId xmlns:a16="http://schemas.microsoft.com/office/drawing/2014/main" id="{1BF89A3F-867C-0EC7-C8AC-953033807C9D}"/>
                </a:ext>
              </a:extLst>
            </p:cNvPr>
            <p:cNvCxnSpPr/>
            <p:nvPr/>
          </p:nvCxnSpPr>
          <p:spPr>
            <a:xfrm>
              <a:off x="4151744" y="2133599"/>
              <a:ext cx="628803" cy="0"/>
            </a:xfrm>
            <a:prstGeom prst="straightConnector1">
              <a:avLst/>
            </a:prstGeom>
            <a:noFill/>
            <a:ln w="9525" cap="flat" cmpd="sng" algn="ctr">
              <a:solidFill>
                <a:sysClr val="windowText" lastClr="000000"/>
              </a:solidFill>
              <a:prstDash val="solid"/>
              <a:tailEnd type="triangle"/>
            </a:ln>
            <a:effectLst/>
          </p:spPr>
        </p:cxnSp>
        <p:sp>
          <p:nvSpPr>
            <p:cNvPr id="61" name="TextBox 60">
              <a:extLst>
                <a:ext uri="{FF2B5EF4-FFF2-40B4-BE49-F238E27FC236}">
                  <a16:creationId xmlns:a16="http://schemas.microsoft.com/office/drawing/2014/main" id="{AEEACE16-F684-DD06-8304-8A2688A62664}"/>
                </a:ext>
              </a:extLst>
            </p:cNvPr>
            <p:cNvSpPr txBox="1"/>
            <p:nvPr/>
          </p:nvSpPr>
          <p:spPr>
            <a:xfrm>
              <a:off x="3322568" y="1930093"/>
              <a:ext cx="1223567" cy="316404"/>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No hay </a:t>
              </a:r>
              <a:r>
                <a:rPr lang="en-US" sz="1400" kern="0" dirty="0" err="1">
                  <a:solidFill>
                    <a:prstClr val="black"/>
                  </a:solidFill>
                </a:rPr>
                <a:t>vínculos</a:t>
              </a:r>
              <a:r>
                <a:rPr lang="en-US" sz="1400" kern="0" dirty="0">
                  <a:solidFill>
                    <a:prstClr val="black"/>
                  </a:solidFill>
                </a:rPr>
                <a:t> MS y </a:t>
              </a:r>
              <a:r>
                <a:rPr lang="en-US" sz="1400" kern="0" dirty="0" err="1">
                  <a:solidFill>
                    <a:prstClr val="black"/>
                  </a:solidFill>
                </a:rPr>
                <a:t>MAgr</a:t>
              </a:r>
              <a:endParaRPr lang="en-US" sz="1400" kern="0" dirty="0">
                <a:solidFill>
                  <a:prstClr val="black"/>
                </a:solidFill>
              </a:endParaRPr>
            </a:p>
          </p:txBody>
        </p:sp>
      </p:grpSp>
      <p:grpSp>
        <p:nvGrpSpPr>
          <p:cNvPr id="42" name="Group 41">
            <a:extLst>
              <a:ext uri="{FF2B5EF4-FFF2-40B4-BE49-F238E27FC236}">
                <a16:creationId xmlns:a16="http://schemas.microsoft.com/office/drawing/2014/main" id="{0B056B17-908D-1C78-7A55-5B44B50CE61C}"/>
              </a:ext>
            </a:extLst>
          </p:cNvPr>
          <p:cNvGrpSpPr/>
          <p:nvPr/>
        </p:nvGrpSpPr>
        <p:grpSpPr>
          <a:xfrm>
            <a:off x="4653895" y="5027741"/>
            <a:ext cx="3118503" cy="523221"/>
            <a:chOff x="3509040" y="1853280"/>
            <a:chExt cx="1259908" cy="461497"/>
          </a:xfrm>
        </p:grpSpPr>
        <p:cxnSp>
          <p:nvCxnSpPr>
            <p:cNvPr id="58" name="Straight Arrow Connector 57">
              <a:extLst>
                <a:ext uri="{FF2B5EF4-FFF2-40B4-BE49-F238E27FC236}">
                  <a16:creationId xmlns:a16="http://schemas.microsoft.com/office/drawing/2014/main" id="{F933CB68-B524-0B50-4120-FFA0465AFA44}"/>
                </a:ext>
              </a:extLst>
            </p:cNvPr>
            <p:cNvCxnSpPr/>
            <p:nvPr/>
          </p:nvCxnSpPr>
          <p:spPr>
            <a:xfrm>
              <a:off x="4140145" y="2133599"/>
              <a:ext cx="628803" cy="0"/>
            </a:xfrm>
            <a:prstGeom prst="straightConnector1">
              <a:avLst/>
            </a:prstGeom>
            <a:noFill/>
            <a:ln w="9525" cap="flat" cmpd="sng" algn="ctr">
              <a:solidFill>
                <a:sysClr val="windowText" lastClr="000000"/>
              </a:solidFill>
              <a:prstDash val="solid"/>
              <a:tailEnd type="triangle"/>
            </a:ln>
            <a:effectLst/>
          </p:spPr>
        </p:cxnSp>
        <p:sp>
          <p:nvSpPr>
            <p:cNvPr id="59" name="TextBox 58">
              <a:extLst>
                <a:ext uri="{FF2B5EF4-FFF2-40B4-BE49-F238E27FC236}">
                  <a16:creationId xmlns:a16="http://schemas.microsoft.com/office/drawing/2014/main" id="{0233E5FD-A401-ECE4-0699-6CE104A82526}"/>
                </a:ext>
              </a:extLst>
            </p:cNvPr>
            <p:cNvSpPr txBox="1"/>
            <p:nvPr/>
          </p:nvSpPr>
          <p:spPr>
            <a:xfrm>
              <a:off x="3509040" y="1853280"/>
              <a:ext cx="1165251" cy="461497"/>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No se puede rastrear el comercio ilegal de ganado</a:t>
              </a:r>
            </a:p>
          </p:txBody>
        </p:sp>
      </p:grpSp>
      <p:grpSp>
        <p:nvGrpSpPr>
          <p:cNvPr id="162" name="Group 161">
            <a:extLst>
              <a:ext uri="{FF2B5EF4-FFF2-40B4-BE49-F238E27FC236}">
                <a16:creationId xmlns:a16="http://schemas.microsoft.com/office/drawing/2014/main" id="{982F98BF-3C6A-DE8E-231C-8760222D1B3D}"/>
              </a:ext>
            </a:extLst>
          </p:cNvPr>
          <p:cNvGrpSpPr/>
          <p:nvPr/>
        </p:nvGrpSpPr>
        <p:grpSpPr>
          <a:xfrm>
            <a:off x="4085542" y="2390026"/>
            <a:ext cx="4372666" cy="1763127"/>
            <a:chOff x="3863100" y="2323374"/>
            <a:chExt cx="4372666" cy="1763127"/>
          </a:xfrm>
        </p:grpSpPr>
        <p:grpSp>
          <p:nvGrpSpPr>
            <p:cNvPr id="34" name="Group 33">
              <a:extLst>
                <a:ext uri="{FF2B5EF4-FFF2-40B4-BE49-F238E27FC236}">
                  <a16:creationId xmlns:a16="http://schemas.microsoft.com/office/drawing/2014/main" id="{DAB6087E-0906-9A93-9F5C-9A9E24EB79BE}"/>
                </a:ext>
              </a:extLst>
            </p:cNvPr>
            <p:cNvGrpSpPr/>
            <p:nvPr/>
          </p:nvGrpSpPr>
          <p:grpSpPr>
            <a:xfrm>
              <a:off x="4294038" y="2323374"/>
              <a:ext cx="3176565" cy="316403"/>
              <a:chOff x="2815954" y="1962149"/>
              <a:chExt cx="1964593" cy="316403"/>
            </a:xfrm>
          </p:grpSpPr>
          <p:cxnSp>
            <p:nvCxnSpPr>
              <p:cNvPr id="74" name="Straight Arrow Connector 73">
                <a:extLst>
                  <a:ext uri="{FF2B5EF4-FFF2-40B4-BE49-F238E27FC236}">
                    <a16:creationId xmlns:a16="http://schemas.microsoft.com/office/drawing/2014/main" id="{E49B6902-DC7E-0CAE-4EF5-ADF5804A045E}"/>
                  </a:ext>
                </a:extLst>
              </p:cNvPr>
              <p:cNvCxnSpPr/>
              <p:nvPr/>
            </p:nvCxnSpPr>
            <p:spPr>
              <a:xfrm>
                <a:off x="4151744" y="2133599"/>
                <a:ext cx="628803" cy="0"/>
              </a:xfrm>
              <a:prstGeom prst="straightConnector1">
                <a:avLst/>
              </a:prstGeom>
              <a:noFill/>
              <a:ln w="9525" cap="flat" cmpd="sng" algn="ctr">
                <a:solidFill>
                  <a:sysClr val="windowText" lastClr="000000"/>
                </a:solidFill>
                <a:prstDash val="solid"/>
                <a:tailEnd type="triangle"/>
              </a:ln>
              <a:effectLst/>
            </p:spPr>
          </p:cxnSp>
          <p:sp>
            <p:nvSpPr>
              <p:cNvPr id="75" name="TextBox 74">
                <a:extLst>
                  <a:ext uri="{FF2B5EF4-FFF2-40B4-BE49-F238E27FC236}">
                    <a16:creationId xmlns:a16="http://schemas.microsoft.com/office/drawing/2014/main" id="{63C4EF27-D70E-E7E7-767F-C57991C048A2}"/>
                  </a:ext>
                </a:extLst>
              </p:cNvPr>
              <p:cNvSpPr txBox="1"/>
              <p:nvPr/>
            </p:nvSpPr>
            <p:spPr>
              <a:xfrm>
                <a:off x="2815954" y="1962149"/>
                <a:ext cx="1645157" cy="316403"/>
              </a:xfrm>
              <a:prstGeom prst="rect">
                <a:avLst/>
              </a:prstGeom>
              <a:solidFill>
                <a:sysClr val="window" lastClr="FFFFFF"/>
              </a:solidFill>
            </p:spPr>
            <p:txBody>
              <a:bodyPr wrap="square" rtlCol="0">
                <a:spAutoFit/>
              </a:bodyPr>
              <a:lstStyle/>
              <a:p>
                <a:pPr algn="r" eaLnBrk="1" fontAlgn="auto" hangingPunct="1">
                  <a:spcBef>
                    <a:spcPts val="0"/>
                  </a:spcBef>
                  <a:spcAft>
                    <a:spcPts val="0"/>
                  </a:spcAft>
                  <a:defRPr/>
                </a:pPr>
                <a:r>
                  <a:rPr lang="en-US" sz="1400" kern="0" dirty="0">
                    <a:solidFill>
                      <a:prstClr val="black"/>
                    </a:solidFill>
                  </a:rPr>
                  <a:t>Falta de concienciación</a:t>
                </a:r>
              </a:p>
            </p:txBody>
          </p:sp>
        </p:grpSp>
        <p:grpSp>
          <p:nvGrpSpPr>
            <p:cNvPr id="35" name="Group 34">
              <a:extLst>
                <a:ext uri="{FF2B5EF4-FFF2-40B4-BE49-F238E27FC236}">
                  <a16:creationId xmlns:a16="http://schemas.microsoft.com/office/drawing/2014/main" id="{E78A5208-3A13-EC0B-DB19-C0BE8EFC0A3F}"/>
                </a:ext>
              </a:extLst>
            </p:cNvPr>
            <p:cNvGrpSpPr/>
            <p:nvPr/>
          </p:nvGrpSpPr>
          <p:grpSpPr>
            <a:xfrm>
              <a:off x="3999391" y="2610841"/>
              <a:ext cx="3621223" cy="316403"/>
              <a:chOff x="3354202" y="1962149"/>
              <a:chExt cx="1426345" cy="316403"/>
            </a:xfrm>
          </p:grpSpPr>
          <p:cxnSp>
            <p:nvCxnSpPr>
              <p:cNvPr id="72" name="Straight Arrow Connector 71">
                <a:extLst>
                  <a:ext uri="{FF2B5EF4-FFF2-40B4-BE49-F238E27FC236}">
                    <a16:creationId xmlns:a16="http://schemas.microsoft.com/office/drawing/2014/main" id="{B95C367C-6A6A-9600-48ED-9A3F49C04434}"/>
                  </a:ext>
                </a:extLst>
              </p:cNvPr>
              <p:cNvCxnSpPr/>
              <p:nvPr/>
            </p:nvCxnSpPr>
            <p:spPr>
              <a:xfrm>
                <a:off x="4151744" y="2133599"/>
                <a:ext cx="628803" cy="0"/>
              </a:xfrm>
              <a:prstGeom prst="straightConnector1">
                <a:avLst/>
              </a:prstGeom>
              <a:noFill/>
              <a:ln w="9525" cap="flat" cmpd="sng" algn="ctr">
                <a:solidFill>
                  <a:sysClr val="windowText" lastClr="000000"/>
                </a:solidFill>
                <a:prstDash val="solid"/>
                <a:tailEnd type="triangle"/>
              </a:ln>
              <a:effectLst/>
            </p:spPr>
          </p:cxnSp>
          <p:sp>
            <p:nvSpPr>
              <p:cNvPr id="73" name="TextBox 72">
                <a:extLst>
                  <a:ext uri="{FF2B5EF4-FFF2-40B4-BE49-F238E27FC236}">
                    <a16:creationId xmlns:a16="http://schemas.microsoft.com/office/drawing/2014/main" id="{842AF631-88A3-9899-8982-4411FA16A2A4}"/>
                  </a:ext>
                </a:extLst>
              </p:cNvPr>
              <p:cNvSpPr txBox="1"/>
              <p:nvPr/>
            </p:nvSpPr>
            <p:spPr>
              <a:xfrm>
                <a:off x="3354202" y="1962149"/>
                <a:ext cx="1208478" cy="316403"/>
              </a:xfrm>
              <a:prstGeom prst="rect">
                <a:avLst/>
              </a:prstGeom>
              <a:solidFill>
                <a:sysClr val="window" lastClr="FFFFFF"/>
              </a:solidFill>
            </p:spPr>
            <p:txBody>
              <a:bodyPr wrap="square" rtlCol="0">
                <a:spAutoFit/>
              </a:bodyPr>
              <a:lstStyle/>
              <a:p>
                <a:pPr algn="r" eaLnBrk="1" fontAlgn="auto" hangingPunct="1">
                  <a:spcBef>
                    <a:spcPts val="0"/>
                  </a:spcBef>
                  <a:spcAft>
                    <a:spcPts val="0"/>
                  </a:spcAft>
                  <a:defRPr/>
                </a:pPr>
                <a:r>
                  <a:rPr lang="en-US" sz="1400" kern="0" dirty="0">
                    <a:solidFill>
                      <a:prstClr val="black"/>
                    </a:solidFill>
                  </a:rPr>
                  <a:t>Vacuna animal incomprendida</a:t>
                </a:r>
              </a:p>
            </p:txBody>
          </p:sp>
        </p:grpSp>
        <p:grpSp>
          <p:nvGrpSpPr>
            <p:cNvPr id="37" name="Group 36">
              <a:extLst>
                <a:ext uri="{FF2B5EF4-FFF2-40B4-BE49-F238E27FC236}">
                  <a16:creationId xmlns:a16="http://schemas.microsoft.com/office/drawing/2014/main" id="{0E87868B-CE3F-145D-F097-6B32E0A44E48}"/>
                </a:ext>
              </a:extLst>
            </p:cNvPr>
            <p:cNvGrpSpPr/>
            <p:nvPr/>
          </p:nvGrpSpPr>
          <p:grpSpPr>
            <a:xfrm>
              <a:off x="3863100" y="2898683"/>
              <a:ext cx="3878998" cy="316403"/>
              <a:chOff x="3195505" y="1962149"/>
              <a:chExt cx="1585042" cy="316403"/>
            </a:xfrm>
          </p:grpSpPr>
          <p:cxnSp>
            <p:nvCxnSpPr>
              <p:cNvPr id="68" name="Straight Arrow Connector 67">
                <a:extLst>
                  <a:ext uri="{FF2B5EF4-FFF2-40B4-BE49-F238E27FC236}">
                    <a16:creationId xmlns:a16="http://schemas.microsoft.com/office/drawing/2014/main" id="{0F52CE7B-9822-DFC1-2F9B-99DB5456B51A}"/>
                  </a:ext>
                </a:extLst>
              </p:cNvPr>
              <p:cNvCxnSpPr/>
              <p:nvPr/>
            </p:nvCxnSpPr>
            <p:spPr>
              <a:xfrm>
                <a:off x="4151744" y="2133599"/>
                <a:ext cx="628803" cy="0"/>
              </a:xfrm>
              <a:prstGeom prst="straightConnector1">
                <a:avLst/>
              </a:prstGeom>
              <a:noFill/>
              <a:ln w="9525" cap="flat" cmpd="sng" algn="ctr">
                <a:solidFill>
                  <a:sysClr val="windowText" lastClr="000000"/>
                </a:solidFill>
                <a:prstDash val="solid"/>
                <a:tailEnd type="triangle"/>
              </a:ln>
              <a:effectLst/>
            </p:spPr>
          </p:cxnSp>
          <p:sp>
            <p:nvSpPr>
              <p:cNvPr id="69" name="TextBox 68">
                <a:extLst>
                  <a:ext uri="{FF2B5EF4-FFF2-40B4-BE49-F238E27FC236}">
                    <a16:creationId xmlns:a16="http://schemas.microsoft.com/office/drawing/2014/main" id="{9B70A24C-5AE5-E01D-564B-90EA2D2DBA7B}"/>
                  </a:ext>
                </a:extLst>
              </p:cNvPr>
              <p:cNvSpPr txBox="1"/>
              <p:nvPr/>
            </p:nvSpPr>
            <p:spPr>
              <a:xfrm>
                <a:off x="3195505" y="1962149"/>
                <a:ext cx="1423715" cy="316403"/>
              </a:xfrm>
              <a:prstGeom prst="rect">
                <a:avLst/>
              </a:prstGeom>
              <a:solidFill>
                <a:sysClr val="window" lastClr="FFFFFF"/>
              </a:solidFill>
            </p:spPr>
            <p:txBody>
              <a:bodyPr wrap="square" rtlCol="0">
                <a:spAutoFit/>
              </a:bodyPr>
              <a:lstStyle/>
              <a:p>
                <a:pPr algn="r" eaLnBrk="1" fontAlgn="auto" hangingPunct="1">
                  <a:spcBef>
                    <a:spcPts val="0"/>
                  </a:spcBef>
                  <a:spcAft>
                    <a:spcPts val="0"/>
                  </a:spcAft>
                  <a:defRPr/>
                </a:pPr>
                <a:r>
                  <a:rPr lang="en-US" sz="1400" kern="0" dirty="0">
                    <a:solidFill>
                      <a:prstClr val="black"/>
                    </a:solidFill>
                  </a:rPr>
                  <a:t>No quemar ni enterrar el ganado muerto</a:t>
                </a:r>
              </a:p>
            </p:txBody>
          </p:sp>
        </p:grpSp>
        <p:grpSp>
          <p:nvGrpSpPr>
            <p:cNvPr id="38" name="Group 37">
              <a:extLst>
                <a:ext uri="{FF2B5EF4-FFF2-40B4-BE49-F238E27FC236}">
                  <a16:creationId xmlns:a16="http://schemas.microsoft.com/office/drawing/2014/main" id="{32D19A4A-7F87-AFE1-598F-82BB308D6851}"/>
                </a:ext>
              </a:extLst>
            </p:cNvPr>
            <p:cNvGrpSpPr/>
            <p:nvPr/>
          </p:nvGrpSpPr>
          <p:grpSpPr>
            <a:xfrm>
              <a:off x="4116445" y="3218365"/>
              <a:ext cx="3795495" cy="316403"/>
              <a:chOff x="3151747" y="1683610"/>
              <a:chExt cx="1550920" cy="316403"/>
            </a:xfrm>
          </p:grpSpPr>
          <p:cxnSp>
            <p:nvCxnSpPr>
              <p:cNvPr id="66" name="Straight Arrow Connector 65">
                <a:extLst>
                  <a:ext uri="{FF2B5EF4-FFF2-40B4-BE49-F238E27FC236}">
                    <a16:creationId xmlns:a16="http://schemas.microsoft.com/office/drawing/2014/main" id="{F2490E9B-D4BE-8A9E-55C8-D81CA2FB7643}"/>
                  </a:ext>
                </a:extLst>
              </p:cNvPr>
              <p:cNvCxnSpPr/>
              <p:nvPr/>
            </p:nvCxnSpPr>
            <p:spPr>
              <a:xfrm>
                <a:off x="4073864" y="1841811"/>
                <a:ext cx="628803" cy="0"/>
              </a:xfrm>
              <a:prstGeom prst="straightConnector1">
                <a:avLst/>
              </a:prstGeom>
              <a:noFill/>
              <a:ln w="9525" cap="flat" cmpd="sng" algn="ctr">
                <a:solidFill>
                  <a:sysClr val="windowText" lastClr="000000"/>
                </a:solidFill>
                <a:prstDash val="solid"/>
                <a:tailEnd type="triangle"/>
              </a:ln>
              <a:effectLst/>
            </p:spPr>
          </p:cxnSp>
          <p:sp>
            <p:nvSpPr>
              <p:cNvPr id="67" name="TextBox 66">
                <a:extLst>
                  <a:ext uri="{FF2B5EF4-FFF2-40B4-BE49-F238E27FC236}">
                    <a16:creationId xmlns:a16="http://schemas.microsoft.com/office/drawing/2014/main" id="{A1DEB326-D457-8B64-8060-4567B92D5537}"/>
                  </a:ext>
                </a:extLst>
              </p:cNvPr>
              <p:cNvSpPr txBox="1"/>
              <p:nvPr/>
            </p:nvSpPr>
            <p:spPr>
              <a:xfrm>
                <a:off x="3151747" y="1683610"/>
                <a:ext cx="1396395" cy="316403"/>
              </a:xfrm>
              <a:prstGeom prst="rect">
                <a:avLst/>
              </a:prstGeom>
              <a:solidFill>
                <a:sysClr val="window" lastClr="FFFFFF"/>
              </a:solidFill>
            </p:spPr>
            <p:txBody>
              <a:bodyPr wrap="square" rtlCol="0">
                <a:spAutoFit/>
              </a:bodyPr>
              <a:lstStyle/>
              <a:p>
                <a:pPr algn="r" eaLnBrk="1" fontAlgn="auto" hangingPunct="1">
                  <a:spcBef>
                    <a:spcPts val="0"/>
                  </a:spcBef>
                  <a:spcAft>
                    <a:spcPts val="0"/>
                  </a:spcAft>
                  <a:defRPr/>
                </a:pPr>
                <a:r>
                  <a:rPr lang="en-US" sz="1400" kern="0" dirty="0">
                    <a:solidFill>
                      <a:prstClr val="black"/>
                    </a:solidFill>
                  </a:rPr>
                  <a:t>Vender/consumir carne dudosa</a:t>
                </a:r>
              </a:p>
            </p:txBody>
          </p:sp>
        </p:grpSp>
        <p:grpSp>
          <p:nvGrpSpPr>
            <p:cNvPr id="43" name="Group 42">
              <a:extLst>
                <a:ext uri="{FF2B5EF4-FFF2-40B4-BE49-F238E27FC236}">
                  <a16:creationId xmlns:a16="http://schemas.microsoft.com/office/drawing/2014/main" id="{23BB6B1E-95E0-24A2-D363-904A9EAB669F}"/>
                </a:ext>
              </a:extLst>
            </p:cNvPr>
            <p:cNvGrpSpPr/>
            <p:nvPr/>
          </p:nvGrpSpPr>
          <p:grpSpPr>
            <a:xfrm>
              <a:off x="4224852" y="3778724"/>
              <a:ext cx="4010914" cy="307777"/>
              <a:chOff x="3344101" y="1802671"/>
              <a:chExt cx="1545998" cy="307777"/>
            </a:xfrm>
          </p:grpSpPr>
          <p:cxnSp>
            <p:nvCxnSpPr>
              <p:cNvPr id="56" name="Straight Arrow Connector 55">
                <a:extLst>
                  <a:ext uri="{FF2B5EF4-FFF2-40B4-BE49-F238E27FC236}">
                    <a16:creationId xmlns:a16="http://schemas.microsoft.com/office/drawing/2014/main" id="{C04D071E-0A16-765A-2449-B2638CFB0424}"/>
                  </a:ext>
                </a:extLst>
              </p:cNvPr>
              <p:cNvCxnSpPr/>
              <p:nvPr/>
            </p:nvCxnSpPr>
            <p:spPr>
              <a:xfrm>
                <a:off x="4261296" y="1956559"/>
                <a:ext cx="628803" cy="0"/>
              </a:xfrm>
              <a:prstGeom prst="straightConnector1">
                <a:avLst/>
              </a:prstGeom>
              <a:noFill/>
              <a:ln w="9525" cap="flat" cmpd="sng" algn="ctr">
                <a:solidFill>
                  <a:sysClr val="windowText" lastClr="000000"/>
                </a:solidFill>
                <a:prstDash val="solid"/>
                <a:tailEnd type="triangle"/>
              </a:ln>
              <a:effectLst/>
            </p:spPr>
          </p:cxnSp>
          <p:sp>
            <p:nvSpPr>
              <p:cNvPr id="57" name="TextBox 56">
                <a:extLst>
                  <a:ext uri="{FF2B5EF4-FFF2-40B4-BE49-F238E27FC236}">
                    <a16:creationId xmlns:a16="http://schemas.microsoft.com/office/drawing/2014/main" id="{3B4F67DC-51EC-045F-DEA7-CAA0096724E2}"/>
                  </a:ext>
                </a:extLst>
              </p:cNvPr>
              <p:cNvSpPr txBox="1"/>
              <p:nvPr/>
            </p:nvSpPr>
            <p:spPr>
              <a:xfrm>
                <a:off x="3344101" y="1802671"/>
                <a:ext cx="1227292" cy="307777"/>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No cuarentena de animales enfermos</a:t>
                </a:r>
              </a:p>
            </p:txBody>
          </p:sp>
        </p:grpSp>
        <p:grpSp>
          <p:nvGrpSpPr>
            <p:cNvPr id="44" name="Group 43">
              <a:extLst>
                <a:ext uri="{FF2B5EF4-FFF2-40B4-BE49-F238E27FC236}">
                  <a16:creationId xmlns:a16="http://schemas.microsoft.com/office/drawing/2014/main" id="{56D1AA9A-33F3-4666-7DA9-3975DED4FB30}"/>
                </a:ext>
              </a:extLst>
            </p:cNvPr>
            <p:cNvGrpSpPr/>
            <p:nvPr/>
          </p:nvGrpSpPr>
          <p:grpSpPr>
            <a:xfrm>
              <a:off x="4453499" y="3521527"/>
              <a:ext cx="3654279" cy="318546"/>
              <a:chOff x="3231587" y="1679884"/>
              <a:chExt cx="1493216" cy="318546"/>
            </a:xfrm>
          </p:grpSpPr>
          <p:cxnSp>
            <p:nvCxnSpPr>
              <p:cNvPr id="54" name="Straight Arrow Connector 53">
                <a:extLst>
                  <a:ext uri="{FF2B5EF4-FFF2-40B4-BE49-F238E27FC236}">
                    <a16:creationId xmlns:a16="http://schemas.microsoft.com/office/drawing/2014/main" id="{4F2CE09E-A289-4B66-E4D4-9E5CF6F3E595}"/>
                  </a:ext>
                </a:extLst>
              </p:cNvPr>
              <p:cNvCxnSpPr/>
              <p:nvPr/>
            </p:nvCxnSpPr>
            <p:spPr>
              <a:xfrm>
                <a:off x="4096000" y="1838821"/>
                <a:ext cx="628803" cy="0"/>
              </a:xfrm>
              <a:prstGeom prst="straightConnector1">
                <a:avLst/>
              </a:prstGeom>
              <a:noFill/>
              <a:ln w="9525" cap="flat" cmpd="sng" algn="ctr">
                <a:solidFill>
                  <a:sysClr val="windowText" lastClr="000000"/>
                </a:solidFill>
                <a:prstDash val="solid"/>
                <a:tailEnd type="triangle"/>
              </a:ln>
              <a:effectLst/>
            </p:spPr>
          </p:cxnSp>
          <p:sp>
            <p:nvSpPr>
              <p:cNvPr id="55" name="TextBox 54">
                <a:extLst>
                  <a:ext uri="{FF2B5EF4-FFF2-40B4-BE49-F238E27FC236}">
                    <a16:creationId xmlns:a16="http://schemas.microsoft.com/office/drawing/2014/main" id="{936DF76E-C69D-A51B-6F9B-AF0AA97C6FCB}"/>
                  </a:ext>
                </a:extLst>
              </p:cNvPr>
              <p:cNvSpPr txBox="1"/>
              <p:nvPr/>
            </p:nvSpPr>
            <p:spPr>
              <a:xfrm>
                <a:off x="3231587" y="1679884"/>
                <a:ext cx="1253562" cy="318546"/>
              </a:xfrm>
              <a:prstGeom prst="rect">
                <a:avLst/>
              </a:prstGeom>
              <a:solidFill>
                <a:sysClr val="window" lastClr="FFFFFF"/>
              </a:solidFill>
            </p:spPr>
            <p:txBody>
              <a:bodyPr wrap="square" rtlCol="0">
                <a:spAutoFit/>
              </a:bodyPr>
              <a:lstStyle/>
              <a:p>
                <a:pPr algn="r" eaLnBrk="1" fontAlgn="auto" hangingPunct="1">
                  <a:spcBef>
                    <a:spcPts val="0"/>
                  </a:spcBef>
                  <a:spcAft>
                    <a:spcPts val="0"/>
                  </a:spcAft>
                  <a:defRPr/>
                </a:pPr>
                <a:r>
                  <a:rPr lang="en-US" sz="1400" kern="0" dirty="0">
                    <a:solidFill>
                      <a:prstClr val="black"/>
                    </a:solidFill>
                  </a:rPr>
                  <a:t>Malas prácticas de higiene</a:t>
                </a:r>
              </a:p>
            </p:txBody>
          </p:sp>
        </p:grpSp>
      </p:grpSp>
      <p:grpSp>
        <p:nvGrpSpPr>
          <p:cNvPr id="159" name="Group 158">
            <a:extLst>
              <a:ext uri="{FF2B5EF4-FFF2-40B4-BE49-F238E27FC236}">
                <a16:creationId xmlns:a16="http://schemas.microsoft.com/office/drawing/2014/main" id="{ECA3A128-86A9-D4BB-5AAA-655158C25723}"/>
              </a:ext>
            </a:extLst>
          </p:cNvPr>
          <p:cNvGrpSpPr/>
          <p:nvPr/>
        </p:nvGrpSpPr>
        <p:grpSpPr>
          <a:xfrm>
            <a:off x="415898" y="2484247"/>
            <a:ext cx="3874528" cy="1585582"/>
            <a:chOff x="769191" y="2405160"/>
            <a:chExt cx="3874528" cy="1585582"/>
          </a:xfrm>
        </p:grpSpPr>
        <p:grpSp>
          <p:nvGrpSpPr>
            <p:cNvPr id="28" name="Group 27">
              <a:extLst>
                <a:ext uri="{FF2B5EF4-FFF2-40B4-BE49-F238E27FC236}">
                  <a16:creationId xmlns:a16="http://schemas.microsoft.com/office/drawing/2014/main" id="{2F7E6528-5742-9069-940F-CD7E5DAC7939}"/>
                </a:ext>
              </a:extLst>
            </p:cNvPr>
            <p:cNvGrpSpPr/>
            <p:nvPr/>
          </p:nvGrpSpPr>
          <p:grpSpPr>
            <a:xfrm>
              <a:off x="769191" y="2405160"/>
              <a:ext cx="3201002" cy="307777"/>
              <a:chOff x="2186282" y="1962149"/>
              <a:chExt cx="2594265" cy="307777"/>
            </a:xfrm>
          </p:grpSpPr>
          <p:cxnSp>
            <p:nvCxnSpPr>
              <p:cNvPr id="157" name="Straight Arrow Connector 156">
                <a:extLst>
                  <a:ext uri="{FF2B5EF4-FFF2-40B4-BE49-F238E27FC236}">
                    <a16:creationId xmlns:a16="http://schemas.microsoft.com/office/drawing/2014/main" id="{7452069E-CB9C-6605-30C0-016CB55631EF}"/>
                  </a:ext>
                </a:extLst>
              </p:cNvPr>
              <p:cNvCxnSpPr/>
              <p:nvPr/>
            </p:nvCxnSpPr>
            <p:spPr>
              <a:xfrm>
                <a:off x="4151744" y="2133599"/>
                <a:ext cx="628803" cy="0"/>
              </a:xfrm>
              <a:prstGeom prst="straightConnector1">
                <a:avLst/>
              </a:prstGeom>
              <a:noFill/>
              <a:ln w="9525" cap="flat" cmpd="sng" algn="ctr">
                <a:solidFill>
                  <a:sysClr val="windowText" lastClr="000000"/>
                </a:solidFill>
                <a:prstDash val="solid"/>
                <a:tailEnd type="triangle"/>
              </a:ln>
              <a:effectLst/>
            </p:spPr>
          </p:cxnSp>
          <p:sp>
            <p:nvSpPr>
              <p:cNvPr id="158" name="TextBox 157">
                <a:extLst>
                  <a:ext uri="{FF2B5EF4-FFF2-40B4-BE49-F238E27FC236}">
                    <a16:creationId xmlns:a16="http://schemas.microsoft.com/office/drawing/2014/main" id="{F73541ED-173C-DB18-4286-DE4ED369C87A}"/>
                  </a:ext>
                </a:extLst>
              </p:cNvPr>
              <p:cNvSpPr txBox="1"/>
              <p:nvPr/>
            </p:nvSpPr>
            <p:spPr>
              <a:xfrm>
                <a:off x="2186282" y="1962149"/>
                <a:ext cx="2380705" cy="307777"/>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Presencia de esporas de ántrax</a:t>
                </a:r>
              </a:p>
            </p:txBody>
          </p:sp>
        </p:grpSp>
        <p:grpSp>
          <p:nvGrpSpPr>
            <p:cNvPr id="29" name="Group 28">
              <a:extLst>
                <a:ext uri="{FF2B5EF4-FFF2-40B4-BE49-F238E27FC236}">
                  <a16:creationId xmlns:a16="http://schemas.microsoft.com/office/drawing/2014/main" id="{59EA64BC-BED5-3BED-FEBF-ECE73DA171F4}"/>
                </a:ext>
              </a:extLst>
            </p:cNvPr>
            <p:cNvGrpSpPr/>
            <p:nvPr/>
          </p:nvGrpSpPr>
          <p:grpSpPr>
            <a:xfrm>
              <a:off x="1678529" y="3028031"/>
              <a:ext cx="2605207" cy="307777"/>
              <a:chOff x="3295747" y="1962149"/>
              <a:chExt cx="1463161" cy="295881"/>
            </a:xfrm>
          </p:grpSpPr>
          <p:cxnSp>
            <p:nvCxnSpPr>
              <p:cNvPr id="155" name="Straight Arrow Connector 154">
                <a:extLst>
                  <a:ext uri="{FF2B5EF4-FFF2-40B4-BE49-F238E27FC236}">
                    <a16:creationId xmlns:a16="http://schemas.microsoft.com/office/drawing/2014/main" id="{502BA526-A486-FE4A-CCF7-DACD34ADCC6A}"/>
                  </a:ext>
                </a:extLst>
              </p:cNvPr>
              <p:cNvCxnSpPr/>
              <p:nvPr/>
            </p:nvCxnSpPr>
            <p:spPr>
              <a:xfrm flipV="1">
                <a:off x="4151744" y="2111838"/>
                <a:ext cx="607164" cy="21760"/>
              </a:xfrm>
              <a:prstGeom prst="straightConnector1">
                <a:avLst/>
              </a:prstGeom>
              <a:noFill/>
              <a:ln w="9525" cap="flat" cmpd="sng" algn="ctr">
                <a:solidFill>
                  <a:sysClr val="windowText" lastClr="000000"/>
                </a:solidFill>
                <a:prstDash val="solid"/>
                <a:tailEnd type="triangle"/>
              </a:ln>
              <a:effectLst/>
            </p:spPr>
          </p:cxnSp>
          <p:sp>
            <p:nvSpPr>
              <p:cNvPr id="156" name="TextBox 155">
                <a:extLst>
                  <a:ext uri="{FF2B5EF4-FFF2-40B4-BE49-F238E27FC236}">
                    <a16:creationId xmlns:a16="http://schemas.microsoft.com/office/drawing/2014/main" id="{0BCE217E-B144-B779-7F7C-A929B81C3795}"/>
                  </a:ext>
                </a:extLst>
              </p:cNvPr>
              <p:cNvSpPr txBox="1"/>
              <p:nvPr/>
            </p:nvSpPr>
            <p:spPr>
              <a:xfrm>
                <a:off x="3295747" y="1962149"/>
                <a:ext cx="1249232" cy="295881"/>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Contacto con el ganado</a:t>
                </a:r>
              </a:p>
            </p:txBody>
          </p:sp>
        </p:grpSp>
        <p:grpSp>
          <p:nvGrpSpPr>
            <p:cNvPr id="30" name="Group 29">
              <a:extLst>
                <a:ext uri="{FF2B5EF4-FFF2-40B4-BE49-F238E27FC236}">
                  <a16:creationId xmlns:a16="http://schemas.microsoft.com/office/drawing/2014/main" id="{EC46B2E8-DAB2-8EDD-8473-D52706A7735B}"/>
                </a:ext>
              </a:extLst>
            </p:cNvPr>
            <p:cNvGrpSpPr/>
            <p:nvPr/>
          </p:nvGrpSpPr>
          <p:grpSpPr>
            <a:xfrm>
              <a:off x="1191493" y="2723412"/>
              <a:ext cx="2957232" cy="307777"/>
              <a:chOff x="2796861" y="1962148"/>
              <a:chExt cx="1983686" cy="295881"/>
            </a:xfrm>
          </p:grpSpPr>
          <p:cxnSp>
            <p:nvCxnSpPr>
              <p:cNvPr id="152" name="Straight Arrow Connector 151">
                <a:extLst>
                  <a:ext uri="{FF2B5EF4-FFF2-40B4-BE49-F238E27FC236}">
                    <a16:creationId xmlns:a16="http://schemas.microsoft.com/office/drawing/2014/main" id="{B4C9B41A-3462-3D99-7084-8E3E60D89C8C}"/>
                  </a:ext>
                </a:extLst>
              </p:cNvPr>
              <p:cNvCxnSpPr/>
              <p:nvPr/>
            </p:nvCxnSpPr>
            <p:spPr>
              <a:xfrm>
                <a:off x="4151744" y="2133599"/>
                <a:ext cx="628803" cy="0"/>
              </a:xfrm>
              <a:prstGeom prst="straightConnector1">
                <a:avLst/>
              </a:prstGeom>
              <a:noFill/>
              <a:ln w="9525" cap="flat" cmpd="sng" algn="ctr">
                <a:solidFill>
                  <a:sysClr val="windowText" lastClr="000000"/>
                </a:solidFill>
                <a:prstDash val="solid"/>
                <a:tailEnd type="triangle"/>
              </a:ln>
              <a:effectLst/>
            </p:spPr>
          </p:cxnSp>
          <p:sp>
            <p:nvSpPr>
              <p:cNvPr id="154" name="TextBox 153">
                <a:extLst>
                  <a:ext uri="{FF2B5EF4-FFF2-40B4-BE49-F238E27FC236}">
                    <a16:creationId xmlns:a16="http://schemas.microsoft.com/office/drawing/2014/main" id="{16C8A902-70ED-B8C2-25EE-DF80B061F3B3}"/>
                  </a:ext>
                </a:extLst>
              </p:cNvPr>
              <p:cNvSpPr txBox="1"/>
              <p:nvPr/>
            </p:nvSpPr>
            <p:spPr>
              <a:xfrm>
                <a:off x="2796861" y="1962148"/>
                <a:ext cx="1759045" cy="295881"/>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Falta de vacunación</a:t>
                </a:r>
              </a:p>
            </p:txBody>
          </p:sp>
        </p:grpSp>
        <p:grpSp>
          <p:nvGrpSpPr>
            <p:cNvPr id="33" name="Group 32">
              <a:extLst>
                <a:ext uri="{FF2B5EF4-FFF2-40B4-BE49-F238E27FC236}">
                  <a16:creationId xmlns:a16="http://schemas.microsoft.com/office/drawing/2014/main" id="{90E2917E-F455-584E-FA78-F65A2F0E146F}"/>
                </a:ext>
              </a:extLst>
            </p:cNvPr>
            <p:cNvGrpSpPr/>
            <p:nvPr/>
          </p:nvGrpSpPr>
          <p:grpSpPr>
            <a:xfrm>
              <a:off x="962894" y="3328683"/>
              <a:ext cx="3500668" cy="307777"/>
              <a:chOff x="3196199" y="1949582"/>
              <a:chExt cx="1584348" cy="295881"/>
            </a:xfrm>
          </p:grpSpPr>
          <p:cxnSp>
            <p:nvCxnSpPr>
              <p:cNvPr id="76" name="Straight Arrow Connector 75">
                <a:extLst>
                  <a:ext uri="{FF2B5EF4-FFF2-40B4-BE49-F238E27FC236}">
                    <a16:creationId xmlns:a16="http://schemas.microsoft.com/office/drawing/2014/main" id="{12B19D6B-CCAC-93CB-EEEF-655A41763A75}"/>
                  </a:ext>
                </a:extLst>
              </p:cNvPr>
              <p:cNvCxnSpPr/>
              <p:nvPr/>
            </p:nvCxnSpPr>
            <p:spPr>
              <a:xfrm>
                <a:off x="4151744" y="2133599"/>
                <a:ext cx="628803" cy="0"/>
              </a:xfrm>
              <a:prstGeom prst="straightConnector1">
                <a:avLst/>
              </a:prstGeom>
              <a:noFill/>
              <a:ln w="9525" cap="flat" cmpd="sng" algn="ctr">
                <a:solidFill>
                  <a:sysClr val="windowText" lastClr="000000"/>
                </a:solidFill>
                <a:prstDash val="solid"/>
                <a:tailEnd type="triangle"/>
              </a:ln>
              <a:effectLst/>
            </p:spPr>
          </p:cxnSp>
          <p:sp>
            <p:nvSpPr>
              <p:cNvPr id="77" name="TextBox 76">
                <a:extLst>
                  <a:ext uri="{FF2B5EF4-FFF2-40B4-BE49-F238E27FC236}">
                    <a16:creationId xmlns:a16="http://schemas.microsoft.com/office/drawing/2014/main" id="{DE62DD59-53DB-61BE-95D9-31B514E476E9}"/>
                  </a:ext>
                </a:extLst>
              </p:cNvPr>
              <p:cNvSpPr txBox="1"/>
              <p:nvPr/>
            </p:nvSpPr>
            <p:spPr>
              <a:xfrm>
                <a:off x="3196199" y="1949582"/>
                <a:ext cx="1421233" cy="295881"/>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No hay suficientes veterinarios</a:t>
                </a:r>
              </a:p>
            </p:txBody>
          </p:sp>
        </p:grpSp>
        <p:grpSp>
          <p:nvGrpSpPr>
            <p:cNvPr id="45" name="Group 44">
              <a:extLst>
                <a:ext uri="{FF2B5EF4-FFF2-40B4-BE49-F238E27FC236}">
                  <a16:creationId xmlns:a16="http://schemas.microsoft.com/office/drawing/2014/main" id="{C7AE8F2B-4E15-E9D4-E73A-07367B153EE4}"/>
                </a:ext>
              </a:extLst>
            </p:cNvPr>
            <p:cNvGrpSpPr/>
            <p:nvPr/>
          </p:nvGrpSpPr>
          <p:grpSpPr>
            <a:xfrm>
              <a:off x="1760405" y="3682965"/>
              <a:ext cx="2883314" cy="307777"/>
              <a:chOff x="3713060" y="1881739"/>
              <a:chExt cx="1095330" cy="776344"/>
            </a:xfrm>
          </p:grpSpPr>
          <p:cxnSp>
            <p:nvCxnSpPr>
              <p:cNvPr id="52" name="Straight Arrow Connector 51">
                <a:extLst>
                  <a:ext uri="{FF2B5EF4-FFF2-40B4-BE49-F238E27FC236}">
                    <a16:creationId xmlns:a16="http://schemas.microsoft.com/office/drawing/2014/main" id="{0CF036A5-4B99-ADB6-0FFE-C8DAD575E958}"/>
                  </a:ext>
                </a:extLst>
              </p:cNvPr>
              <p:cNvCxnSpPr/>
              <p:nvPr/>
            </p:nvCxnSpPr>
            <p:spPr>
              <a:xfrm>
                <a:off x="4179587" y="2252303"/>
                <a:ext cx="628803" cy="0"/>
              </a:xfrm>
              <a:prstGeom prst="straightConnector1">
                <a:avLst/>
              </a:prstGeom>
              <a:noFill/>
              <a:ln w="9525" cap="flat" cmpd="sng" algn="ctr">
                <a:solidFill>
                  <a:sysClr val="windowText" lastClr="000000"/>
                </a:solidFill>
                <a:prstDash val="solid"/>
                <a:tailEnd type="triangle"/>
              </a:ln>
              <a:effectLst/>
            </p:spPr>
          </p:cxnSp>
          <p:sp>
            <p:nvSpPr>
              <p:cNvPr id="53" name="TextBox 52">
                <a:extLst>
                  <a:ext uri="{FF2B5EF4-FFF2-40B4-BE49-F238E27FC236}">
                    <a16:creationId xmlns:a16="http://schemas.microsoft.com/office/drawing/2014/main" id="{7ED6533B-64E5-BCCA-2193-315864EE0C34}"/>
                  </a:ext>
                </a:extLst>
              </p:cNvPr>
              <p:cNvSpPr txBox="1"/>
              <p:nvPr/>
            </p:nvSpPr>
            <p:spPr>
              <a:xfrm>
                <a:off x="3713060" y="1881739"/>
                <a:ext cx="1013623" cy="776344"/>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Mayor riesgo durante la sequía</a:t>
                </a:r>
              </a:p>
            </p:txBody>
          </p:sp>
        </p:grpSp>
      </p:grpSp>
      <p:cxnSp>
        <p:nvCxnSpPr>
          <p:cNvPr id="50" name="Straight Arrow Connector 49">
            <a:extLst>
              <a:ext uri="{FF2B5EF4-FFF2-40B4-BE49-F238E27FC236}">
                <a16:creationId xmlns:a16="http://schemas.microsoft.com/office/drawing/2014/main" id="{9607F638-0E68-C895-2CE9-C061747068F3}"/>
              </a:ext>
            </a:extLst>
          </p:cNvPr>
          <p:cNvCxnSpPr/>
          <p:nvPr/>
        </p:nvCxnSpPr>
        <p:spPr>
          <a:xfrm>
            <a:off x="5770065" y="5646796"/>
            <a:ext cx="1849935" cy="0"/>
          </a:xfrm>
          <a:prstGeom prst="straightConnector1">
            <a:avLst/>
          </a:prstGeom>
          <a:noFill/>
          <a:ln w="9525" cap="flat" cmpd="sng" algn="ctr">
            <a:solidFill>
              <a:sysClr val="windowText" lastClr="000000"/>
            </a:solidFill>
            <a:prstDash val="solid"/>
            <a:tailEnd type="triangle"/>
          </a:ln>
          <a:effectLst/>
        </p:spPr>
      </p:cxnSp>
      <p:sp>
        <p:nvSpPr>
          <p:cNvPr id="51" name="TextBox 50">
            <a:extLst>
              <a:ext uri="{FF2B5EF4-FFF2-40B4-BE49-F238E27FC236}">
                <a16:creationId xmlns:a16="http://schemas.microsoft.com/office/drawing/2014/main" id="{1E19A835-BBF2-78A3-A1AE-818EED0849C0}"/>
              </a:ext>
            </a:extLst>
          </p:cNvPr>
          <p:cNvSpPr txBox="1"/>
          <p:nvPr/>
        </p:nvSpPr>
        <p:spPr>
          <a:xfrm>
            <a:off x="3987404" y="5494662"/>
            <a:ext cx="3500817" cy="307777"/>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No hay revisión periódica de los informes</a:t>
            </a:r>
          </a:p>
        </p:txBody>
      </p:sp>
      <p:grpSp>
        <p:nvGrpSpPr>
          <p:cNvPr id="161" name="Group 160">
            <a:extLst>
              <a:ext uri="{FF2B5EF4-FFF2-40B4-BE49-F238E27FC236}">
                <a16:creationId xmlns:a16="http://schemas.microsoft.com/office/drawing/2014/main" id="{243C845B-DD94-4582-60EA-91797DD6A221}"/>
              </a:ext>
            </a:extLst>
          </p:cNvPr>
          <p:cNvGrpSpPr/>
          <p:nvPr/>
        </p:nvGrpSpPr>
        <p:grpSpPr>
          <a:xfrm>
            <a:off x="609600" y="4329515"/>
            <a:ext cx="4057781" cy="1317281"/>
            <a:chOff x="651263" y="4329118"/>
            <a:chExt cx="4057781" cy="1317281"/>
          </a:xfrm>
        </p:grpSpPr>
        <p:grpSp>
          <p:nvGrpSpPr>
            <p:cNvPr id="31" name="Group 30">
              <a:extLst>
                <a:ext uri="{FF2B5EF4-FFF2-40B4-BE49-F238E27FC236}">
                  <a16:creationId xmlns:a16="http://schemas.microsoft.com/office/drawing/2014/main" id="{E42F7A8A-3C83-01F8-8B60-7C1FF3EE6517}"/>
                </a:ext>
              </a:extLst>
            </p:cNvPr>
            <p:cNvGrpSpPr/>
            <p:nvPr/>
          </p:nvGrpSpPr>
          <p:grpSpPr>
            <a:xfrm>
              <a:off x="1448773" y="4329118"/>
              <a:ext cx="3260271" cy="307777"/>
              <a:chOff x="3343495" y="1940377"/>
              <a:chExt cx="1437052" cy="307777"/>
            </a:xfrm>
          </p:grpSpPr>
          <p:cxnSp>
            <p:nvCxnSpPr>
              <p:cNvPr id="80" name="Straight Arrow Connector 79">
                <a:extLst>
                  <a:ext uri="{FF2B5EF4-FFF2-40B4-BE49-F238E27FC236}">
                    <a16:creationId xmlns:a16="http://schemas.microsoft.com/office/drawing/2014/main" id="{A5C3AEA7-3799-236E-3DFA-831C83E6C592}"/>
                  </a:ext>
                </a:extLst>
              </p:cNvPr>
              <p:cNvCxnSpPr/>
              <p:nvPr/>
            </p:nvCxnSpPr>
            <p:spPr>
              <a:xfrm>
                <a:off x="4151744" y="2133599"/>
                <a:ext cx="628803" cy="0"/>
              </a:xfrm>
              <a:prstGeom prst="straightConnector1">
                <a:avLst/>
              </a:prstGeom>
              <a:noFill/>
              <a:ln w="9525" cap="flat" cmpd="sng" algn="ctr">
                <a:solidFill>
                  <a:sysClr val="windowText" lastClr="000000"/>
                </a:solidFill>
                <a:prstDash val="solid"/>
                <a:tailEnd type="triangle"/>
              </a:ln>
              <a:effectLst/>
            </p:spPr>
          </p:cxnSp>
          <p:sp>
            <p:nvSpPr>
              <p:cNvPr id="88" name="TextBox 87">
                <a:extLst>
                  <a:ext uri="{FF2B5EF4-FFF2-40B4-BE49-F238E27FC236}">
                    <a16:creationId xmlns:a16="http://schemas.microsoft.com/office/drawing/2014/main" id="{B8F6DC81-5133-E3FA-2609-DD84B0BF5D6C}"/>
                  </a:ext>
                </a:extLst>
              </p:cNvPr>
              <p:cNvSpPr txBox="1"/>
              <p:nvPr/>
            </p:nvSpPr>
            <p:spPr>
              <a:xfrm>
                <a:off x="3343495" y="1940377"/>
                <a:ext cx="1225933" cy="307777"/>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Diagnóstico erróneo de casos humanos</a:t>
                </a:r>
              </a:p>
            </p:txBody>
          </p:sp>
        </p:grpSp>
        <p:grpSp>
          <p:nvGrpSpPr>
            <p:cNvPr id="32" name="Group 31">
              <a:extLst>
                <a:ext uri="{FF2B5EF4-FFF2-40B4-BE49-F238E27FC236}">
                  <a16:creationId xmlns:a16="http://schemas.microsoft.com/office/drawing/2014/main" id="{F625E23D-8C83-BC65-205C-C8D544F3B38C}"/>
                </a:ext>
              </a:extLst>
            </p:cNvPr>
            <p:cNvGrpSpPr/>
            <p:nvPr/>
          </p:nvGrpSpPr>
          <p:grpSpPr>
            <a:xfrm>
              <a:off x="805631" y="5338622"/>
              <a:ext cx="3458304" cy="307777"/>
              <a:chOff x="3072236" y="2086742"/>
              <a:chExt cx="1679979" cy="468902"/>
            </a:xfrm>
          </p:grpSpPr>
          <p:cxnSp>
            <p:nvCxnSpPr>
              <p:cNvPr id="78" name="Straight Arrow Connector 77">
                <a:extLst>
                  <a:ext uri="{FF2B5EF4-FFF2-40B4-BE49-F238E27FC236}">
                    <a16:creationId xmlns:a16="http://schemas.microsoft.com/office/drawing/2014/main" id="{02279D6B-34DA-47CF-DA2C-17171B4A0AC1}"/>
                  </a:ext>
                </a:extLst>
              </p:cNvPr>
              <p:cNvCxnSpPr/>
              <p:nvPr/>
            </p:nvCxnSpPr>
            <p:spPr>
              <a:xfrm>
                <a:off x="4123412" y="2332929"/>
                <a:ext cx="628803" cy="0"/>
              </a:xfrm>
              <a:prstGeom prst="straightConnector1">
                <a:avLst/>
              </a:prstGeom>
              <a:noFill/>
              <a:ln w="9525" cap="flat" cmpd="sng" algn="ctr">
                <a:solidFill>
                  <a:sysClr val="windowText" lastClr="000000"/>
                </a:solidFill>
                <a:prstDash val="solid"/>
                <a:tailEnd type="triangle"/>
              </a:ln>
              <a:effectLst/>
            </p:spPr>
          </p:cxnSp>
          <p:sp>
            <p:nvSpPr>
              <p:cNvPr id="79" name="TextBox 78">
                <a:extLst>
                  <a:ext uri="{FF2B5EF4-FFF2-40B4-BE49-F238E27FC236}">
                    <a16:creationId xmlns:a16="http://schemas.microsoft.com/office/drawing/2014/main" id="{731CE06B-34F0-834D-1196-D3E9B69ADE8F}"/>
                  </a:ext>
                </a:extLst>
              </p:cNvPr>
              <p:cNvSpPr txBox="1"/>
              <p:nvPr/>
            </p:nvSpPr>
            <p:spPr>
              <a:xfrm>
                <a:off x="3072236" y="2086742"/>
                <a:ext cx="1529824" cy="468902"/>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Ausencia de pruebas de laboratorio</a:t>
                </a:r>
              </a:p>
            </p:txBody>
          </p:sp>
        </p:grpSp>
        <p:grpSp>
          <p:nvGrpSpPr>
            <p:cNvPr id="36" name="Group 35">
              <a:extLst>
                <a:ext uri="{FF2B5EF4-FFF2-40B4-BE49-F238E27FC236}">
                  <a16:creationId xmlns:a16="http://schemas.microsoft.com/office/drawing/2014/main" id="{57B05DAF-6010-0DF8-37C9-8AA913341C61}"/>
                </a:ext>
              </a:extLst>
            </p:cNvPr>
            <p:cNvGrpSpPr/>
            <p:nvPr/>
          </p:nvGrpSpPr>
          <p:grpSpPr>
            <a:xfrm>
              <a:off x="879864" y="4979410"/>
              <a:ext cx="3523457" cy="307777"/>
              <a:chOff x="3471323" y="2011007"/>
              <a:chExt cx="1301137" cy="271469"/>
            </a:xfrm>
          </p:grpSpPr>
          <p:cxnSp>
            <p:nvCxnSpPr>
              <p:cNvPr id="70" name="Straight Arrow Connector 69">
                <a:extLst>
                  <a:ext uri="{FF2B5EF4-FFF2-40B4-BE49-F238E27FC236}">
                    <a16:creationId xmlns:a16="http://schemas.microsoft.com/office/drawing/2014/main" id="{470FFC89-9E31-3CD8-CC9D-027D8FEC7197}"/>
                  </a:ext>
                </a:extLst>
              </p:cNvPr>
              <p:cNvCxnSpPr/>
              <p:nvPr/>
            </p:nvCxnSpPr>
            <p:spPr>
              <a:xfrm>
                <a:off x="4143657" y="2171757"/>
                <a:ext cx="628803" cy="0"/>
              </a:xfrm>
              <a:prstGeom prst="straightConnector1">
                <a:avLst/>
              </a:prstGeom>
              <a:noFill/>
              <a:ln w="9525" cap="flat" cmpd="sng" algn="ctr">
                <a:solidFill>
                  <a:sysClr val="windowText" lastClr="000000"/>
                </a:solidFill>
                <a:prstDash val="solid"/>
                <a:tailEnd type="triangle"/>
              </a:ln>
              <a:effectLst/>
            </p:spPr>
          </p:cxnSp>
          <p:sp>
            <p:nvSpPr>
              <p:cNvPr id="71" name="TextBox 70">
                <a:extLst>
                  <a:ext uri="{FF2B5EF4-FFF2-40B4-BE49-F238E27FC236}">
                    <a16:creationId xmlns:a16="http://schemas.microsoft.com/office/drawing/2014/main" id="{65FBFE46-A2D8-DE88-747E-9D28C78FC975}"/>
                  </a:ext>
                </a:extLst>
              </p:cNvPr>
              <p:cNvSpPr txBox="1"/>
              <p:nvPr/>
            </p:nvSpPr>
            <p:spPr>
              <a:xfrm>
                <a:off x="3471323" y="2011007"/>
                <a:ext cx="1162933" cy="271469"/>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Informes deficientes de los médicos</a:t>
                </a:r>
              </a:p>
            </p:txBody>
          </p:sp>
        </p:grpSp>
        <p:grpSp>
          <p:nvGrpSpPr>
            <p:cNvPr id="47" name="Group 46">
              <a:extLst>
                <a:ext uri="{FF2B5EF4-FFF2-40B4-BE49-F238E27FC236}">
                  <a16:creationId xmlns:a16="http://schemas.microsoft.com/office/drawing/2014/main" id="{117A04F3-AE69-F803-3806-8B0FA654EB0A}"/>
                </a:ext>
              </a:extLst>
            </p:cNvPr>
            <p:cNvGrpSpPr/>
            <p:nvPr/>
          </p:nvGrpSpPr>
          <p:grpSpPr>
            <a:xfrm>
              <a:off x="651263" y="4638444"/>
              <a:ext cx="3907285" cy="307777"/>
              <a:chOff x="3402440" y="1962149"/>
              <a:chExt cx="1381957" cy="468696"/>
            </a:xfrm>
          </p:grpSpPr>
          <p:cxnSp>
            <p:nvCxnSpPr>
              <p:cNvPr id="48" name="Straight Arrow Connector 47">
                <a:extLst>
                  <a:ext uri="{FF2B5EF4-FFF2-40B4-BE49-F238E27FC236}">
                    <a16:creationId xmlns:a16="http://schemas.microsoft.com/office/drawing/2014/main" id="{09576D9E-D943-FB9B-9DAC-A95E44F152B1}"/>
                  </a:ext>
                </a:extLst>
              </p:cNvPr>
              <p:cNvCxnSpPr/>
              <p:nvPr/>
            </p:nvCxnSpPr>
            <p:spPr>
              <a:xfrm>
                <a:off x="4155594" y="2233064"/>
                <a:ext cx="628803" cy="0"/>
              </a:xfrm>
              <a:prstGeom prst="straightConnector1">
                <a:avLst/>
              </a:prstGeom>
              <a:noFill/>
              <a:ln w="9525" cap="flat" cmpd="sng" algn="ctr">
                <a:solidFill>
                  <a:sysClr val="windowText" lastClr="000000"/>
                </a:solidFill>
                <a:prstDash val="solid"/>
                <a:tailEnd type="triangle"/>
              </a:ln>
              <a:effectLst/>
            </p:spPr>
          </p:cxnSp>
          <p:sp>
            <p:nvSpPr>
              <p:cNvPr id="49" name="TextBox 48">
                <a:extLst>
                  <a:ext uri="{FF2B5EF4-FFF2-40B4-BE49-F238E27FC236}">
                    <a16:creationId xmlns:a16="http://schemas.microsoft.com/office/drawing/2014/main" id="{D06920BE-F27D-F18E-4369-E8ED056ECA8B}"/>
                  </a:ext>
                </a:extLst>
              </p:cNvPr>
              <p:cNvSpPr txBox="1"/>
              <p:nvPr/>
            </p:nvSpPr>
            <p:spPr>
              <a:xfrm>
                <a:off x="3402440" y="1962149"/>
                <a:ext cx="1229396" cy="468696"/>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Acceso deficiente a la atención sanitaria</a:t>
                </a:r>
              </a:p>
            </p:txBody>
          </p:sp>
        </p:grpSp>
      </p:grpSp>
      <p:sp>
        <p:nvSpPr>
          <p:cNvPr id="3" name="Rectangle 2">
            <a:extLst>
              <a:ext uri="{FF2B5EF4-FFF2-40B4-BE49-F238E27FC236}">
                <a16:creationId xmlns:a16="http://schemas.microsoft.com/office/drawing/2014/main" id="{D60A619A-DAE5-2E30-3B70-84686F4C38F3}"/>
              </a:ext>
            </a:extLst>
          </p:cNvPr>
          <p:cNvSpPr/>
          <p:nvPr/>
        </p:nvSpPr>
        <p:spPr>
          <a:xfrm>
            <a:off x="1719996" y="1578114"/>
            <a:ext cx="2210447" cy="707886"/>
          </a:xfrm>
          <a:prstGeom prst="rect">
            <a:avLst/>
          </a:prstGeom>
        </p:spPr>
        <p:txBody>
          <a:bodyPr wrap="square">
            <a:spAutoFit/>
          </a:bodyPr>
          <a:lstStyle/>
          <a:p>
            <a:pPr algn="ctr">
              <a:defRPr/>
            </a:pPr>
            <a:r>
              <a:rPr lang="en-US" sz="2000" b="1" kern="0" dirty="0">
                <a:solidFill>
                  <a:srgbClr val="00953A"/>
                </a:solidFill>
              </a:rPr>
              <a:t>Medio ambiente</a:t>
            </a:r>
          </a:p>
          <a:p>
            <a:pPr algn="ctr">
              <a:defRPr/>
            </a:pPr>
            <a:r>
              <a:rPr lang="en-US" sz="2000" b="1" kern="0" dirty="0">
                <a:solidFill>
                  <a:srgbClr val="00953A"/>
                </a:solidFill>
              </a:rPr>
              <a:t>animal</a:t>
            </a:r>
          </a:p>
        </p:txBody>
      </p:sp>
      <p:sp>
        <p:nvSpPr>
          <p:cNvPr id="7" name="Rectangle 6">
            <a:extLst>
              <a:ext uri="{FF2B5EF4-FFF2-40B4-BE49-F238E27FC236}">
                <a16:creationId xmlns:a16="http://schemas.microsoft.com/office/drawing/2014/main" id="{EB9A8271-8B08-94E1-8327-E77E02162A1F}"/>
              </a:ext>
            </a:extLst>
          </p:cNvPr>
          <p:cNvSpPr/>
          <p:nvPr/>
        </p:nvSpPr>
        <p:spPr>
          <a:xfrm>
            <a:off x="8872562" y="3447876"/>
            <a:ext cx="1653614" cy="1428924"/>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000" b="1" kern="0" dirty="0">
              <a:solidFill>
                <a:prstClr val="black"/>
              </a:solidFill>
              <a:latin typeface="Calibri"/>
              <a:cs typeface="+mn-cs"/>
            </a:endParaRPr>
          </a:p>
        </p:txBody>
      </p:sp>
      <p:sp>
        <p:nvSpPr>
          <p:cNvPr id="22" name="TextBox 21">
            <a:extLst>
              <a:ext uri="{FF2B5EF4-FFF2-40B4-BE49-F238E27FC236}">
                <a16:creationId xmlns:a16="http://schemas.microsoft.com/office/drawing/2014/main" id="{AE5E100F-BA18-C29A-3C29-3CA7F06D238F}"/>
              </a:ext>
            </a:extLst>
          </p:cNvPr>
          <p:cNvSpPr txBox="1"/>
          <p:nvPr/>
        </p:nvSpPr>
        <p:spPr>
          <a:xfrm>
            <a:off x="8918296" y="3663944"/>
            <a:ext cx="1607879" cy="1015663"/>
          </a:xfrm>
          <a:prstGeom prst="rect">
            <a:avLst/>
          </a:prstGeom>
          <a:noFill/>
        </p:spPr>
        <p:txBody>
          <a:bodyPr wrap="square" rtlCol="0">
            <a:spAutoFit/>
          </a:bodyPr>
          <a:lstStyle/>
          <a:p>
            <a:pPr algn="ctr">
              <a:defRPr/>
            </a:pPr>
            <a:r>
              <a:rPr lang="es-GT" sz="2000" b="1" noProof="0" dirty="0">
                <a:solidFill>
                  <a:srgbClr val="00953A"/>
                </a:solidFill>
              </a:rPr>
              <a:t>Brotes recurrentes de ántrax</a:t>
            </a:r>
          </a:p>
        </p:txBody>
      </p:sp>
      <p:sp>
        <p:nvSpPr>
          <p:cNvPr id="24" name="Rectangle 23">
            <a:extLst>
              <a:ext uri="{FF2B5EF4-FFF2-40B4-BE49-F238E27FC236}">
                <a16:creationId xmlns:a16="http://schemas.microsoft.com/office/drawing/2014/main" id="{B630032D-7464-325B-0D3B-F9DA322E2FAE}"/>
              </a:ext>
            </a:extLst>
          </p:cNvPr>
          <p:cNvSpPr/>
          <p:nvPr/>
        </p:nvSpPr>
        <p:spPr>
          <a:xfrm>
            <a:off x="5662438" y="1524000"/>
            <a:ext cx="2676723" cy="731520"/>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dirty="0">
              <a:solidFill>
                <a:prstClr val="black"/>
              </a:solidFill>
              <a:latin typeface="Calibri"/>
              <a:cs typeface="+mn-cs"/>
            </a:endParaRPr>
          </a:p>
        </p:txBody>
      </p:sp>
      <p:sp>
        <p:nvSpPr>
          <p:cNvPr id="25" name="Rectangle 24">
            <a:extLst>
              <a:ext uri="{FF2B5EF4-FFF2-40B4-BE49-F238E27FC236}">
                <a16:creationId xmlns:a16="http://schemas.microsoft.com/office/drawing/2014/main" id="{C21AE1F6-E648-4605-2AA1-ADA1BE7F167A}"/>
              </a:ext>
            </a:extLst>
          </p:cNvPr>
          <p:cNvSpPr/>
          <p:nvPr/>
        </p:nvSpPr>
        <p:spPr>
          <a:xfrm>
            <a:off x="5701683" y="1547634"/>
            <a:ext cx="2676722" cy="707886"/>
          </a:xfrm>
          <a:prstGeom prst="rect">
            <a:avLst/>
          </a:prstGeom>
        </p:spPr>
        <p:txBody>
          <a:bodyPr wrap="square">
            <a:spAutoFit/>
          </a:bodyPr>
          <a:lstStyle/>
          <a:p>
            <a:pPr algn="ctr">
              <a:defRPr/>
            </a:pPr>
            <a:r>
              <a:rPr lang="en-US" sz="2000" b="1" kern="0" dirty="0">
                <a:solidFill>
                  <a:srgbClr val="00953A"/>
                </a:solidFill>
              </a:rPr>
              <a:t>Comportamiento comunitario</a:t>
            </a:r>
          </a:p>
        </p:txBody>
      </p:sp>
    </p:spTree>
    <p:extLst>
      <p:ext uri="{BB962C8B-B14F-4D97-AF65-F5344CB8AC3E}">
        <p14:creationId xmlns:p14="http://schemas.microsoft.com/office/powerpoint/2010/main" val="3497770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5"/>
          <p:cNvSpPr>
            <a:spLocks noGrp="1"/>
          </p:cNvSpPr>
          <p:nvPr>
            <p:ph sz="half" idx="2"/>
          </p:nvPr>
        </p:nvSpPr>
        <p:spPr/>
        <p:txBody>
          <a:bodyPr/>
          <a:lstStyle/>
          <a:p>
            <a:pPr marL="0" indent="0">
              <a:buNone/>
              <a:tabLst>
                <a:tab pos="342900" algn="l"/>
              </a:tabLst>
            </a:pPr>
            <a:r>
              <a:rPr lang="en-US" dirty="0"/>
              <a:t>Asigne cada causa como totalmente, parcialmente o no bajo </a:t>
            </a:r>
            <a:br>
              <a:rPr lang="en-US" dirty="0"/>
            </a:br>
            <a:r>
              <a:rPr lang="en-US" dirty="0" err="1"/>
              <a:t>su</a:t>
            </a:r>
            <a:r>
              <a:rPr lang="en-US" dirty="0"/>
              <a:t> control.</a:t>
            </a:r>
          </a:p>
        </p:txBody>
      </p:sp>
      <p:sp>
        <p:nvSpPr>
          <p:cNvPr id="2" name="Title 1">
            <a:extLst>
              <a:ext uri="{FF2B5EF4-FFF2-40B4-BE49-F238E27FC236}">
                <a16:creationId xmlns:a16="http://schemas.microsoft.com/office/drawing/2014/main" id="{CA9F2DF8-86AA-4257-8DBF-A1AA00E7E13C}"/>
              </a:ext>
            </a:extLst>
          </p:cNvPr>
          <p:cNvSpPr>
            <a:spLocks noGrp="1"/>
          </p:cNvSpPr>
          <p:nvPr>
            <p:ph type="title"/>
          </p:nvPr>
        </p:nvSpPr>
        <p:spPr/>
        <p:txBody>
          <a:bodyPr/>
          <a:lstStyle/>
          <a:p>
            <a:r>
              <a:rPr lang="es-GT" noProof="0" dirty="0"/>
              <a:t>Clasificar el grado de control: Método TPN</a:t>
            </a:r>
          </a:p>
        </p:txBody>
      </p:sp>
      <p:graphicFrame>
        <p:nvGraphicFramePr>
          <p:cNvPr id="10" name="Table 9"/>
          <p:cNvGraphicFramePr>
            <a:graphicFrameLocks noGrp="1"/>
          </p:cNvGraphicFramePr>
          <p:nvPr>
            <p:extLst>
              <p:ext uri="{D42A27DB-BD31-4B8C-83A1-F6EECF244321}">
                <p14:modId xmlns:p14="http://schemas.microsoft.com/office/powerpoint/2010/main" val="4255073623"/>
              </p:ext>
            </p:extLst>
          </p:nvPr>
        </p:nvGraphicFramePr>
        <p:xfrm>
          <a:off x="2209800" y="2590800"/>
          <a:ext cx="7409543" cy="2590800"/>
        </p:xfrm>
        <a:graphic>
          <a:graphicData uri="http://schemas.openxmlformats.org/drawingml/2006/table">
            <a:tbl>
              <a:tblPr firstRow="1" bandRow="1"/>
              <a:tblGrid>
                <a:gridCol w="1018812">
                  <a:extLst>
                    <a:ext uri="{9D8B030D-6E8A-4147-A177-3AD203B41FA5}">
                      <a16:colId xmlns:a16="http://schemas.microsoft.com/office/drawing/2014/main" val="20000"/>
                    </a:ext>
                  </a:extLst>
                </a:gridCol>
                <a:gridCol w="6390731">
                  <a:extLst>
                    <a:ext uri="{9D8B030D-6E8A-4147-A177-3AD203B41FA5}">
                      <a16:colId xmlns:a16="http://schemas.microsoft.com/office/drawing/2014/main" val="20001"/>
                    </a:ext>
                  </a:extLst>
                </a:gridCol>
              </a:tblGrid>
              <a:tr h="0">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algn="ctr"/>
                      <a:r>
                        <a:rPr lang="en-US" sz="4000" dirty="0">
                          <a:solidFill>
                            <a:srgbClr val="00953A"/>
                          </a:solidFill>
                          <a:latin typeface="Arial" panose="020B0604020202020204" pitchFamily="34" charset="0"/>
                          <a:cs typeface="Arial" panose="020B0604020202020204" pitchFamily="34" charset="0"/>
                        </a:rPr>
                        <a:t>T</a:t>
                      </a: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a:solidFill>
                            <a:schemeClr val="tx1"/>
                          </a:solidFill>
                          <a:latin typeface="Arial" panose="020B0604020202020204" pitchFamily="34" charset="0"/>
                          <a:cs typeface="Arial" panose="020B0604020202020204" pitchFamily="34" charset="0"/>
                        </a:rPr>
                        <a:t>Totalmente </a:t>
                      </a:r>
                      <a:r>
                        <a:rPr lang="en-US" sz="2800" b="0" dirty="0">
                          <a:solidFill>
                            <a:schemeClr val="tx1"/>
                          </a:solidFill>
                          <a:latin typeface="Arial" panose="020B0604020202020204" pitchFamily="34" charset="0"/>
                          <a:cs typeface="Arial" panose="020B0604020202020204" pitchFamily="34" charset="0"/>
                        </a:rPr>
                        <a:t>bajo su control para mejorar </a:t>
                      </a: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708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4000" b="1" dirty="0">
                          <a:solidFill>
                            <a:srgbClr val="F7941D"/>
                          </a:solidFill>
                          <a:latin typeface="Arial" panose="020B0604020202020204" pitchFamily="34" charset="0"/>
                          <a:cs typeface="Arial" panose="020B0604020202020204" pitchFamily="34" charset="0"/>
                        </a:rPr>
                        <a:t>P</a:t>
                      </a: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kumimoji="0" lang="en-US" sz="2800" b="1" kern="1200" dirty="0">
                          <a:solidFill>
                            <a:schemeClr val="tx1"/>
                          </a:solidFill>
                          <a:latin typeface="Arial" panose="020B0604020202020204" pitchFamily="34" charset="0"/>
                          <a:ea typeface="+mn-ea"/>
                          <a:cs typeface="Arial" panose="020B0604020202020204" pitchFamily="34" charset="0"/>
                        </a:rPr>
                        <a:t>Parcialmente </a:t>
                      </a:r>
                      <a:r>
                        <a:rPr kumimoji="0" lang="en-US" sz="2800" b="0" kern="1200" dirty="0">
                          <a:solidFill>
                            <a:schemeClr val="tx1"/>
                          </a:solidFill>
                          <a:latin typeface="Arial" panose="020B0604020202020204" pitchFamily="34" charset="0"/>
                          <a:ea typeface="+mn-ea"/>
                          <a:cs typeface="Arial" panose="020B0604020202020204" pitchFamily="34" charset="0"/>
                        </a:rPr>
                        <a:t>bajo su control para mejorar</a:t>
                      </a: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708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4000" b="1" dirty="0">
                          <a:solidFill>
                            <a:srgbClr val="C00000"/>
                          </a:solidFill>
                          <a:latin typeface="Arial" panose="020B0604020202020204" pitchFamily="34" charset="0"/>
                          <a:cs typeface="Arial" panose="020B0604020202020204" pitchFamily="34" charset="0"/>
                        </a:rPr>
                        <a:t>N</a:t>
                      </a: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kumimoji="0" lang="es-GT" sz="2800" b="1" kern="1200" noProof="0" dirty="0">
                          <a:solidFill>
                            <a:schemeClr val="tx1"/>
                          </a:solidFill>
                          <a:latin typeface="Arial" panose="020B0604020202020204" pitchFamily="34" charset="0"/>
                          <a:ea typeface="+mn-ea"/>
                          <a:cs typeface="Arial" panose="020B0604020202020204" pitchFamily="34" charset="0"/>
                        </a:rPr>
                        <a:t>No </a:t>
                      </a:r>
                      <a:r>
                        <a:rPr kumimoji="0" lang="es-GT" sz="2800" b="0" kern="1200" noProof="0" dirty="0">
                          <a:solidFill>
                            <a:schemeClr val="tx1"/>
                          </a:solidFill>
                          <a:latin typeface="Arial" panose="020B0604020202020204" pitchFamily="34" charset="0"/>
                          <a:ea typeface="+mn-ea"/>
                          <a:cs typeface="Arial" panose="020B0604020202020204" pitchFamily="34" charset="0"/>
                        </a:rPr>
                        <a:t>está en sus manos mejorar</a:t>
                      </a: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4" name="Text Placeholder 5">
            <a:extLst>
              <a:ext uri="{FF2B5EF4-FFF2-40B4-BE49-F238E27FC236}">
                <a16:creationId xmlns:a16="http://schemas.microsoft.com/office/drawing/2014/main" id="{A56CC64C-11A5-61E1-1EDD-902000C1EF74}"/>
              </a:ext>
            </a:extLst>
          </p:cNvPr>
          <p:cNvSpPr txBox="1">
            <a:spLocks/>
          </p:cNvSpPr>
          <p:nvPr/>
        </p:nvSpPr>
        <p:spPr>
          <a:xfrm>
            <a:off x="838200" y="5181599"/>
            <a:ext cx="10515600" cy="1143001"/>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tabLst>
                <a:tab pos="342900" algn="l"/>
              </a:tabLst>
            </a:pPr>
            <a:r>
              <a:rPr lang="es-GT" noProof="0" dirty="0"/>
              <a:t>La asignación de la “</a:t>
            </a:r>
            <a:r>
              <a:rPr lang="es-GT" b="1" noProof="0" dirty="0">
                <a:solidFill>
                  <a:schemeClr val="accent6"/>
                </a:solidFill>
              </a:rPr>
              <a:t>T</a:t>
            </a:r>
            <a:r>
              <a:rPr lang="es-GT" b="1" noProof="0" dirty="0">
                <a:solidFill>
                  <a:schemeClr val="accent4"/>
                </a:solidFill>
              </a:rPr>
              <a:t>P</a:t>
            </a:r>
            <a:r>
              <a:rPr lang="es-GT" b="1" noProof="0" dirty="0">
                <a:solidFill>
                  <a:srgbClr val="C00000"/>
                </a:solidFill>
              </a:rPr>
              <a:t>N</a:t>
            </a:r>
            <a:r>
              <a:rPr lang="es-GT" noProof="0" dirty="0"/>
              <a:t>" se hará desde la perspectiva del líder de proyecto </a:t>
            </a:r>
          </a:p>
        </p:txBody>
      </p:sp>
    </p:spTree>
    <p:extLst>
      <p:ext uri="{BB962C8B-B14F-4D97-AF65-F5344CB8AC3E}">
        <p14:creationId xmlns:p14="http://schemas.microsoft.com/office/powerpoint/2010/main" val="22403709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99843C3-78AE-837B-D012-19D8FE3A614C}"/>
              </a:ext>
            </a:extLst>
          </p:cNvPr>
          <p:cNvSpPr>
            <a:spLocks noGrp="1"/>
          </p:cNvSpPr>
          <p:nvPr>
            <p:ph type="title"/>
          </p:nvPr>
        </p:nvSpPr>
        <p:spPr/>
        <p:txBody>
          <a:bodyPr/>
          <a:lstStyle/>
          <a:p>
            <a:r>
              <a:rPr lang="en-US" dirty="0"/>
              <a:t>Diagrama de espina de pescado: </a:t>
            </a:r>
            <a:br>
              <a:rPr lang="en-US" dirty="0"/>
            </a:br>
            <a:r>
              <a:rPr lang="en-US" dirty="0"/>
              <a:t>Brotes recurrentes de ántrax</a:t>
            </a:r>
          </a:p>
        </p:txBody>
      </p:sp>
      <p:grpSp>
        <p:nvGrpSpPr>
          <p:cNvPr id="8" name="Group 7">
            <a:extLst>
              <a:ext uri="{FF2B5EF4-FFF2-40B4-BE49-F238E27FC236}">
                <a16:creationId xmlns:a16="http://schemas.microsoft.com/office/drawing/2014/main" id="{4F84EF34-5823-8145-C2D7-F9EC6238C6C9}"/>
              </a:ext>
            </a:extLst>
          </p:cNvPr>
          <p:cNvGrpSpPr/>
          <p:nvPr/>
        </p:nvGrpSpPr>
        <p:grpSpPr>
          <a:xfrm>
            <a:off x="1234162" y="1524000"/>
            <a:ext cx="9429720" cy="5008071"/>
            <a:chOff x="1234162" y="1524000"/>
            <a:chExt cx="9429720" cy="5008071"/>
          </a:xfrm>
        </p:grpSpPr>
        <p:grpSp>
          <p:nvGrpSpPr>
            <p:cNvPr id="9" name="Group 8">
              <a:extLst>
                <a:ext uri="{FF2B5EF4-FFF2-40B4-BE49-F238E27FC236}">
                  <a16:creationId xmlns:a16="http://schemas.microsoft.com/office/drawing/2014/main" id="{CCBBBB2E-E207-EFFA-347E-D8E55E49D857}"/>
                </a:ext>
              </a:extLst>
            </p:cNvPr>
            <p:cNvGrpSpPr/>
            <p:nvPr/>
          </p:nvGrpSpPr>
          <p:grpSpPr>
            <a:xfrm>
              <a:off x="1234162" y="1524000"/>
              <a:ext cx="9429720" cy="5008071"/>
              <a:chOff x="-399399" y="1200324"/>
              <a:chExt cx="9429720" cy="5008071"/>
            </a:xfrm>
          </p:grpSpPr>
          <p:cxnSp>
            <p:nvCxnSpPr>
              <p:cNvPr id="15" name="Straight Arrow Connector 14">
                <a:extLst>
                  <a:ext uri="{FF2B5EF4-FFF2-40B4-BE49-F238E27FC236}">
                    <a16:creationId xmlns:a16="http://schemas.microsoft.com/office/drawing/2014/main" id="{5D92A896-192A-814E-7CAF-2CD5A97DFD90}"/>
                  </a:ext>
                </a:extLst>
              </p:cNvPr>
              <p:cNvCxnSpPr>
                <a:cxnSpLocks/>
              </p:cNvCxnSpPr>
              <p:nvPr/>
            </p:nvCxnSpPr>
            <p:spPr>
              <a:xfrm>
                <a:off x="-399399" y="3886200"/>
                <a:ext cx="7611047" cy="0"/>
              </a:xfrm>
              <a:prstGeom prst="straightConnector1">
                <a:avLst/>
              </a:prstGeom>
              <a:noFill/>
              <a:ln w="38100" cap="flat" cmpd="sng" algn="ctr">
                <a:solidFill>
                  <a:sysClr val="windowText" lastClr="000000"/>
                </a:solidFill>
                <a:prstDash val="solid"/>
                <a:tailEnd type="triangle"/>
              </a:ln>
              <a:effectLst/>
            </p:spPr>
          </p:cxnSp>
          <p:cxnSp>
            <p:nvCxnSpPr>
              <p:cNvPr id="16" name="Straight Arrow Connector 15">
                <a:extLst>
                  <a:ext uri="{FF2B5EF4-FFF2-40B4-BE49-F238E27FC236}">
                    <a16:creationId xmlns:a16="http://schemas.microsoft.com/office/drawing/2014/main" id="{896FD6C8-E749-E3F4-89BA-0F0174A317B1}"/>
                  </a:ext>
                </a:extLst>
              </p:cNvPr>
              <p:cNvCxnSpPr/>
              <p:nvPr/>
            </p:nvCxnSpPr>
            <p:spPr>
              <a:xfrm>
                <a:off x="5969386" y="1931844"/>
                <a:ext cx="1021965" cy="1933786"/>
              </a:xfrm>
              <a:prstGeom prst="straightConnector1">
                <a:avLst/>
              </a:prstGeom>
              <a:noFill/>
              <a:ln w="38100" cap="flat" cmpd="sng" algn="ctr">
                <a:solidFill>
                  <a:sysClr val="windowText" lastClr="000000"/>
                </a:solidFill>
                <a:prstDash val="solid"/>
                <a:tailEnd type="triangle"/>
              </a:ln>
              <a:effectLst/>
            </p:spPr>
          </p:cxnSp>
          <p:cxnSp>
            <p:nvCxnSpPr>
              <p:cNvPr id="17" name="Straight Arrow Connector 16">
                <a:extLst>
                  <a:ext uri="{FF2B5EF4-FFF2-40B4-BE49-F238E27FC236}">
                    <a16:creationId xmlns:a16="http://schemas.microsoft.com/office/drawing/2014/main" id="{D5F68E76-E7B7-F04C-F5A8-595EE82E602E}"/>
                  </a:ext>
                </a:extLst>
              </p:cNvPr>
              <p:cNvCxnSpPr/>
              <p:nvPr/>
            </p:nvCxnSpPr>
            <p:spPr>
              <a:xfrm flipV="1">
                <a:off x="5979875" y="3886200"/>
                <a:ext cx="725725" cy="1589527"/>
              </a:xfrm>
              <a:prstGeom prst="straightConnector1">
                <a:avLst/>
              </a:prstGeom>
              <a:noFill/>
              <a:ln w="38100" cap="flat" cmpd="sng" algn="ctr">
                <a:solidFill>
                  <a:sysClr val="windowText" lastClr="000000"/>
                </a:solidFill>
                <a:prstDash val="solid"/>
                <a:tailEnd type="triangle"/>
              </a:ln>
              <a:effectLst/>
            </p:spPr>
          </p:cxnSp>
          <p:sp>
            <p:nvSpPr>
              <p:cNvPr id="19" name="Rectangle 18">
                <a:extLst>
                  <a:ext uri="{FF2B5EF4-FFF2-40B4-BE49-F238E27FC236}">
                    <a16:creationId xmlns:a16="http://schemas.microsoft.com/office/drawing/2014/main" id="{191653B6-7226-4C66-C639-6E77F106E13B}"/>
                  </a:ext>
                </a:extLst>
              </p:cNvPr>
              <p:cNvSpPr/>
              <p:nvPr/>
            </p:nvSpPr>
            <p:spPr>
              <a:xfrm>
                <a:off x="7239001" y="3165078"/>
                <a:ext cx="1791320" cy="1406922"/>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000" b="1" kern="0" dirty="0">
                  <a:solidFill>
                    <a:prstClr val="black"/>
                  </a:solidFill>
                  <a:latin typeface="Calibri"/>
                  <a:cs typeface="+mn-cs"/>
                </a:endParaRPr>
              </a:p>
            </p:txBody>
          </p:sp>
          <p:sp>
            <p:nvSpPr>
              <p:cNvPr id="20" name="Rectangle 19">
                <a:extLst>
                  <a:ext uri="{FF2B5EF4-FFF2-40B4-BE49-F238E27FC236}">
                    <a16:creationId xmlns:a16="http://schemas.microsoft.com/office/drawing/2014/main" id="{F83C728A-82DE-FBC6-C527-084887BA82FF}"/>
                  </a:ext>
                </a:extLst>
              </p:cNvPr>
              <p:cNvSpPr/>
              <p:nvPr/>
            </p:nvSpPr>
            <p:spPr>
              <a:xfrm>
                <a:off x="4068122" y="5476875"/>
                <a:ext cx="2039112" cy="731520"/>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dirty="0">
                  <a:solidFill>
                    <a:prstClr val="black"/>
                  </a:solidFill>
                  <a:latin typeface="Calibri"/>
                  <a:cs typeface="+mn-cs"/>
                </a:endParaRPr>
              </a:p>
            </p:txBody>
          </p:sp>
          <p:sp>
            <p:nvSpPr>
              <p:cNvPr id="21" name="Rectangle 20">
                <a:extLst>
                  <a:ext uri="{FF2B5EF4-FFF2-40B4-BE49-F238E27FC236}">
                    <a16:creationId xmlns:a16="http://schemas.microsoft.com/office/drawing/2014/main" id="{3E21F04B-F4CE-00E0-9488-92B55816B8B9}"/>
                  </a:ext>
                </a:extLst>
              </p:cNvPr>
              <p:cNvSpPr/>
              <p:nvPr/>
            </p:nvSpPr>
            <p:spPr>
              <a:xfrm>
                <a:off x="3939769" y="1200324"/>
                <a:ext cx="2286000" cy="731520"/>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dirty="0">
                  <a:solidFill>
                    <a:prstClr val="black"/>
                  </a:solidFill>
                  <a:latin typeface="Calibri"/>
                  <a:cs typeface="+mn-cs"/>
                </a:endParaRPr>
              </a:p>
            </p:txBody>
          </p:sp>
          <p:sp>
            <p:nvSpPr>
              <p:cNvPr id="22" name="Rectangle 21">
                <a:extLst>
                  <a:ext uri="{FF2B5EF4-FFF2-40B4-BE49-F238E27FC236}">
                    <a16:creationId xmlns:a16="http://schemas.microsoft.com/office/drawing/2014/main" id="{5D239805-A9CB-9A87-E5E6-092FD82DD948}"/>
                  </a:ext>
                </a:extLst>
              </p:cNvPr>
              <p:cNvSpPr/>
              <p:nvPr/>
            </p:nvSpPr>
            <p:spPr>
              <a:xfrm>
                <a:off x="652439" y="5477130"/>
                <a:ext cx="2202496" cy="729567"/>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dirty="0">
                  <a:solidFill>
                    <a:prstClr val="black"/>
                  </a:solidFill>
                  <a:latin typeface="Calibri"/>
                  <a:cs typeface="+mn-cs"/>
                </a:endParaRPr>
              </a:p>
            </p:txBody>
          </p:sp>
          <p:cxnSp>
            <p:nvCxnSpPr>
              <p:cNvPr id="23" name="Straight Arrow Connector 22">
                <a:extLst>
                  <a:ext uri="{FF2B5EF4-FFF2-40B4-BE49-F238E27FC236}">
                    <a16:creationId xmlns:a16="http://schemas.microsoft.com/office/drawing/2014/main" id="{B2534B9E-12B5-87AE-C9D6-29CC18A9E78D}"/>
                  </a:ext>
                </a:extLst>
              </p:cNvPr>
              <p:cNvCxnSpPr>
                <a:cxnSpLocks/>
              </p:cNvCxnSpPr>
              <p:nvPr/>
            </p:nvCxnSpPr>
            <p:spPr>
              <a:xfrm>
                <a:off x="1876700" y="1984116"/>
                <a:ext cx="1008811" cy="1916046"/>
              </a:xfrm>
              <a:prstGeom prst="straightConnector1">
                <a:avLst/>
              </a:prstGeom>
              <a:noFill/>
              <a:ln w="38100" cap="flat" cmpd="sng" algn="ctr">
                <a:solidFill>
                  <a:sysClr val="windowText" lastClr="000000"/>
                </a:solidFill>
                <a:prstDash val="solid"/>
                <a:tailEnd type="triangle"/>
              </a:ln>
              <a:effectLst/>
            </p:spPr>
          </p:cxnSp>
          <p:sp>
            <p:nvSpPr>
              <p:cNvPr id="24" name="Rectangle 23">
                <a:extLst>
                  <a:ext uri="{FF2B5EF4-FFF2-40B4-BE49-F238E27FC236}">
                    <a16:creationId xmlns:a16="http://schemas.microsoft.com/office/drawing/2014/main" id="{4D6767C2-DF32-0940-5D03-16FB4EA71E47}"/>
                  </a:ext>
                </a:extLst>
              </p:cNvPr>
              <p:cNvSpPr/>
              <p:nvPr/>
            </p:nvSpPr>
            <p:spPr>
              <a:xfrm>
                <a:off x="154233" y="1242879"/>
                <a:ext cx="2035952" cy="731520"/>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dirty="0">
                  <a:solidFill>
                    <a:prstClr val="black"/>
                  </a:solidFill>
                  <a:latin typeface="Calibri"/>
                  <a:cs typeface="+mn-cs"/>
                </a:endParaRPr>
              </a:p>
            </p:txBody>
          </p:sp>
          <p:cxnSp>
            <p:nvCxnSpPr>
              <p:cNvPr id="18" name="Straight Arrow Connector 17">
                <a:extLst>
                  <a:ext uri="{FF2B5EF4-FFF2-40B4-BE49-F238E27FC236}">
                    <a16:creationId xmlns:a16="http://schemas.microsoft.com/office/drawing/2014/main" id="{36FE964E-8775-FF47-CBED-9898E468E0D4}"/>
                  </a:ext>
                </a:extLst>
              </p:cNvPr>
              <p:cNvCxnSpPr>
                <a:cxnSpLocks/>
              </p:cNvCxnSpPr>
              <p:nvPr/>
            </p:nvCxnSpPr>
            <p:spPr>
              <a:xfrm flipV="1">
                <a:off x="2176439" y="3911332"/>
                <a:ext cx="821818" cy="1564395"/>
              </a:xfrm>
              <a:prstGeom prst="straightConnector1">
                <a:avLst/>
              </a:prstGeom>
              <a:noFill/>
              <a:ln w="38100" cap="flat" cmpd="sng" algn="ctr">
                <a:solidFill>
                  <a:sysClr val="windowText" lastClr="000000"/>
                </a:solidFill>
                <a:prstDash val="solid"/>
                <a:tailEnd type="triangle"/>
              </a:ln>
              <a:effectLst/>
            </p:spPr>
          </p:cxnSp>
        </p:grpSp>
        <p:sp>
          <p:nvSpPr>
            <p:cNvPr id="10" name="Rectangle 9">
              <a:extLst>
                <a:ext uri="{FF2B5EF4-FFF2-40B4-BE49-F238E27FC236}">
                  <a16:creationId xmlns:a16="http://schemas.microsoft.com/office/drawing/2014/main" id="{A80F7ED8-7BFD-D873-E741-B8CAB7D6713F}"/>
                </a:ext>
              </a:extLst>
            </p:cNvPr>
            <p:cNvSpPr/>
            <p:nvPr/>
          </p:nvSpPr>
          <p:spPr>
            <a:xfrm>
              <a:off x="5573330" y="1547634"/>
              <a:ext cx="2286000" cy="707886"/>
            </a:xfrm>
            <a:prstGeom prst="rect">
              <a:avLst/>
            </a:prstGeom>
          </p:spPr>
          <p:txBody>
            <a:bodyPr wrap="square">
              <a:spAutoFit/>
            </a:bodyPr>
            <a:lstStyle/>
            <a:p>
              <a:pPr algn="ctr">
                <a:defRPr/>
              </a:pPr>
              <a:r>
                <a:rPr lang="en-US" sz="2000" b="1" kern="0" dirty="0">
                  <a:solidFill>
                    <a:srgbClr val="00953A"/>
                  </a:solidFill>
                </a:rPr>
                <a:t>Comportamiento comunitario</a:t>
              </a:r>
            </a:p>
          </p:txBody>
        </p:sp>
        <p:sp>
          <p:nvSpPr>
            <p:cNvPr id="12" name="Rectangle 11">
              <a:extLst>
                <a:ext uri="{FF2B5EF4-FFF2-40B4-BE49-F238E27FC236}">
                  <a16:creationId xmlns:a16="http://schemas.microsoft.com/office/drawing/2014/main" id="{0263996F-2B0B-5EB2-5B1A-6D019CF6A1A7}"/>
                </a:ext>
              </a:extLst>
            </p:cNvPr>
            <p:cNvSpPr/>
            <p:nvPr/>
          </p:nvSpPr>
          <p:spPr>
            <a:xfrm>
              <a:off x="2383508" y="5822487"/>
              <a:ext cx="2202496" cy="707886"/>
            </a:xfrm>
            <a:prstGeom prst="rect">
              <a:avLst/>
            </a:prstGeom>
          </p:spPr>
          <p:txBody>
            <a:bodyPr wrap="square">
              <a:spAutoFit/>
            </a:bodyPr>
            <a:lstStyle/>
            <a:p>
              <a:pPr algn="ctr">
                <a:defRPr/>
              </a:pPr>
              <a:r>
                <a:rPr lang="en-US" sz="2000" b="1" kern="0" dirty="0">
                  <a:solidFill>
                    <a:srgbClr val="00953A"/>
                  </a:solidFill>
                </a:rPr>
                <a:t>Sistema sanitario</a:t>
              </a:r>
            </a:p>
          </p:txBody>
        </p:sp>
        <p:sp>
          <p:nvSpPr>
            <p:cNvPr id="13" name="Rectangle 12">
              <a:extLst>
                <a:ext uri="{FF2B5EF4-FFF2-40B4-BE49-F238E27FC236}">
                  <a16:creationId xmlns:a16="http://schemas.microsoft.com/office/drawing/2014/main" id="{E9F285DD-460B-1FD8-B4B0-6E41BBEF4402}"/>
                </a:ext>
              </a:extLst>
            </p:cNvPr>
            <p:cNvSpPr/>
            <p:nvPr/>
          </p:nvSpPr>
          <p:spPr>
            <a:xfrm>
              <a:off x="5638800" y="5814150"/>
              <a:ext cx="2147602" cy="707886"/>
            </a:xfrm>
            <a:prstGeom prst="rect">
              <a:avLst/>
            </a:prstGeom>
          </p:spPr>
          <p:txBody>
            <a:bodyPr wrap="square">
              <a:spAutoFit/>
            </a:bodyPr>
            <a:lstStyle/>
            <a:p>
              <a:pPr algn="ctr">
                <a:defRPr/>
              </a:pPr>
              <a:r>
                <a:rPr lang="en-US" sz="2000" b="1" kern="0" dirty="0">
                  <a:solidFill>
                    <a:srgbClr val="00953A"/>
                  </a:solidFill>
                </a:rPr>
                <a:t>Vigilancia y respuesta</a:t>
              </a:r>
            </a:p>
          </p:txBody>
        </p:sp>
        <p:sp>
          <p:nvSpPr>
            <p:cNvPr id="14" name="TextBox 13">
              <a:extLst>
                <a:ext uri="{FF2B5EF4-FFF2-40B4-BE49-F238E27FC236}">
                  <a16:creationId xmlns:a16="http://schemas.microsoft.com/office/drawing/2014/main" id="{3F70522A-2AB9-C5D4-72B1-4D89AF0F9529}"/>
                </a:ext>
              </a:extLst>
            </p:cNvPr>
            <p:cNvSpPr txBox="1"/>
            <p:nvPr/>
          </p:nvSpPr>
          <p:spPr>
            <a:xfrm>
              <a:off x="8937045" y="3657600"/>
              <a:ext cx="1697887" cy="1015663"/>
            </a:xfrm>
            <a:prstGeom prst="rect">
              <a:avLst/>
            </a:prstGeom>
            <a:noFill/>
          </p:spPr>
          <p:txBody>
            <a:bodyPr wrap="square" rtlCol="0">
              <a:spAutoFit/>
            </a:bodyPr>
            <a:lstStyle/>
            <a:p>
              <a:pPr algn="ctr">
                <a:defRPr/>
              </a:pPr>
              <a:r>
                <a:rPr lang="es-GT" sz="2000" b="1" dirty="0">
                  <a:solidFill>
                    <a:srgbClr val="00953A"/>
                  </a:solidFill>
                </a:rPr>
                <a:t>Brotes recurrentes de ántrax</a:t>
              </a:r>
            </a:p>
          </p:txBody>
        </p:sp>
      </p:grpSp>
      <p:grpSp>
        <p:nvGrpSpPr>
          <p:cNvPr id="25" name="Group 24">
            <a:extLst>
              <a:ext uri="{FF2B5EF4-FFF2-40B4-BE49-F238E27FC236}">
                <a16:creationId xmlns:a16="http://schemas.microsoft.com/office/drawing/2014/main" id="{CDBA3679-B590-19D5-34A9-6133BCF326C0}"/>
              </a:ext>
            </a:extLst>
          </p:cNvPr>
          <p:cNvGrpSpPr/>
          <p:nvPr/>
        </p:nvGrpSpPr>
        <p:grpSpPr>
          <a:xfrm>
            <a:off x="4989955" y="4247449"/>
            <a:ext cx="3229849" cy="307777"/>
            <a:chOff x="3438353" y="1950745"/>
            <a:chExt cx="1341636" cy="316403"/>
          </a:xfrm>
        </p:grpSpPr>
        <p:cxnSp>
          <p:nvCxnSpPr>
            <p:cNvPr id="26" name="Straight Arrow Connector 25">
              <a:extLst>
                <a:ext uri="{FF2B5EF4-FFF2-40B4-BE49-F238E27FC236}">
                  <a16:creationId xmlns:a16="http://schemas.microsoft.com/office/drawing/2014/main" id="{EF7D8941-DDD8-26DB-A712-7DE172AAA426}"/>
                </a:ext>
              </a:extLst>
            </p:cNvPr>
            <p:cNvCxnSpPr/>
            <p:nvPr/>
          </p:nvCxnSpPr>
          <p:spPr>
            <a:xfrm>
              <a:off x="4151186" y="2108946"/>
              <a:ext cx="628803" cy="0"/>
            </a:xfrm>
            <a:prstGeom prst="straightConnector1">
              <a:avLst/>
            </a:prstGeom>
            <a:noFill/>
            <a:ln w="9525" cap="flat" cmpd="sng" algn="ctr">
              <a:solidFill>
                <a:sysClr val="windowText" lastClr="000000"/>
              </a:solidFill>
              <a:prstDash val="solid"/>
              <a:tailEnd type="triangle"/>
            </a:ln>
            <a:effectLst/>
          </p:spPr>
        </p:cxnSp>
        <p:sp>
          <p:nvSpPr>
            <p:cNvPr id="27" name="TextBox 26">
              <a:extLst>
                <a:ext uri="{FF2B5EF4-FFF2-40B4-BE49-F238E27FC236}">
                  <a16:creationId xmlns:a16="http://schemas.microsoft.com/office/drawing/2014/main" id="{5EDDB4C8-BE86-777F-9AD4-DED723AB65FC}"/>
                </a:ext>
              </a:extLst>
            </p:cNvPr>
            <p:cNvSpPr txBox="1"/>
            <p:nvPr/>
          </p:nvSpPr>
          <p:spPr>
            <a:xfrm>
              <a:off x="3438353" y="1950745"/>
              <a:ext cx="1212148" cy="316403"/>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Informes de vacunación falsos</a:t>
              </a:r>
            </a:p>
          </p:txBody>
        </p:sp>
      </p:grpSp>
      <p:grpSp>
        <p:nvGrpSpPr>
          <p:cNvPr id="28" name="Group 27">
            <a:extLst>
              <a:ext uri="{FF2B5EF4-FFF2-40B4-BE49-F238E27FC236}">
                <a16:creationId xmlns:a16="http://schemas.microsoft.com/office/drawing/2014/main" id="{3F15F4E2-9899-37EF-E29B-E3E84283E1E4}"/>
              </a:ext>
            </a:extLst>
          </p:cNvPr>
          <p:cNvGrpSpPr/>
          <p:nvPr/>
        </p:nvGrpSpPr>
        <p:grpSpPr>
          <a:xfrm>
            <a:off x="4483904" y="4530367"/>
            <a:ext cx="3593294" cy="307777"/>
            <a:chOff x="3018805" y="1940586"/>
            <a:chExt cx="1764261" cy="316403"/>
          </a:xfrm>
        </p:grpSpPr>
        <p:cxnSp>
          <p:nvCxnSpPr>
            <p:cNvPr id="29" name="Straight Arrow Connector 28">
              <a:extLst>
                <a:ext uri="{FF2B5EF4-FFF2-40B4-BE49-F238E27FC236}">
                  <a16:creationId xmlns:a16="http://schemas.microsoft.com/office/drawing/2014/main" id="{613C6C75-D11B-B76F-D179-87DECD7794B8}"/>
                </a:ext>
              </a:extLst>
            </p:cNvPr>
            <p:cNvCxnSpPr>
              <a:cxnSpLocks/>
            </p:cNvCxnSpPr>
            <p:nvPr/>
          </p:nvCxnSpPr>
          <p:spPr>
            <a:xfrm flipV="1">
              <a:off x="4637602" y="2116495"/>
              <a:ext cx="145464" cy="5398"/>
            </a:xfrm>
            <a:prstGeom prst="straightConnector1">
              <a:avLst/>
            </a:prstGeom>
            <a:noFill/>
            <a:ln w="9525" cap="flat" cmpd="sng" algn="ctr">
              <a:solidFill>
                <a:sysClr val="windowText" lastClr="000000"/>
              </a:solidFill>
              <a:prstDash val="solid"/>
              <a:tailEnd type="triangle"/>
            </a:ln>
            <a:effectLst/>
          </p:spPr>
        </p:cxnSp>
        <p:sp>
          <p:nvSpPr>
            <p:cNvPr id="30" name="TextBox 29">
              <a:extLst>
                <a:ext uri="{FF2B5EF4-FFF2-40B4-BE49-F238E27FC236}">
                  <a16:creationId xmlns:a16="http://schemas.microsoft.com/office/drawing/2014/main" id="{4B54294A-A39F-BE2E-59CD-6302E7F94924}"/>
                </a:ext>
              </a:extLst>
            </p:cNvPr>
            <p:cNvSpPr txBox="1"/>
            <p:nvPr/>
          </p:nvSpPr>
          <p:spPr>
            <a:xfrm>
              <a:off x="3018805" y="1940586"/>
              <a:ext cx="1628934" cy="316403"/>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No hay comunicación/retroalimentación</a:t>
              </a:r>
            </a:p>
          </p:txBody>
        </p:sp>
      </p:grpSp>
      <p:grpSp>
        <p:nvGrpSpPr>
          <p:cNvPr id="31" name="Group 30">
            <a:extLst>
              <a:ext uri="{FF2B5EF4-FFF2-40B4-BE49-F238E27FC236}">
                <a16:creationId xmlns:a16="http://schemas.microsoft.com/office/drawing/2014/main" id="{7B2CF8CD-3E57-F915-F30F-23E0F29579E3}"/>
              </a:ext>
            </a:extLst>
          </p:cNvPr>
          <p:cNvGrpSpPr/>
          <p:nvPr/>
        </p:nvGrpSpPr>
        <p:grpSpPr>
          <a:xfrm>
            <a:off x="5091205" y="4785796"/>
            <a:ext cx="2903445" cy="307777"/>
            <a:chOff x="3354995" y="1962150"/>
            <a:chExt cx="1425552" cy="316404"/>
          </a:xfrm>
        </p:grpSpPr>
        <p:cxnSp>
          <p:nvCxnSpPr>
            <p:cNvPr id="32" name="Straight Arrow Connector 31">
              <a:extLst>
                <a:ext uri="{FF2B5EF4-FFF2-40B4-BE49-F238E27FC236}">
                  <a16:creationId xmlns:a16="http://schemas.microsoft.com/office/drawing/2014/main" id="{9F1AFCCB-7AA1-A662-1161-46E5AF01AD8A}"/>
                </a:ext>
              </a:extLst>
            </p:cNvPr>
            <p:cNvCxnSpPr/>
            <p:nvPr/>
          </p:nvCxnSpPr>
          <p:spPr>
            <a:xfrm>
              <a:off x="4151744" y="2133599"/>
              <a:ext cx="628803" cy="0"/>
            </a:xfrm>
            <a:prstGeom prst="straightConnector1">
              <a:avLst/>
            </a:prstGeom>
            <a:noFill/>
            <a:ln w="9525" cap="flat" cmpd="sng" algn="ctr">
              <a:solidFill>
                <a:sysClr val="windowText" lastClr="000000"/>
              </a:solidFill>
              <a:prstDash val="solid"/>
              <a:tailEnd type="triangle"/>
            </a:ln>
            <a:effectLst/>
          </p:spPr>
        </p:cxnSp>
        <p:sp>
          <p:nvSpPr>
            <p:cNvPr id="33" name="TextBox 32">
              <a:extLst>
                <a:ext uri="{FF2B5EF4-FFF2-40B4-BE49-F238E27FC236}">
                  <a16:creationId xmlns:a16="http://schemas.microsoft.com/office/drawing/2014/main" id="{C2D5A96D-BE87-655B-5074-78F8E388CB54}"/>
                </a:ext>
              </a:extLst>
            </p:cNvPr>
            <p:cNvSpPr txBox="1"/>
            <p:nvPr/>
          </p:nvSpPr>
          <p:spPr>
            <a:xfrm>
              <a:off x="3354995" y="1962150"/>
              <a:ext cx="1268118" cy="316404"/>
            </a:xfrm>
            <a:prstGeom prst="rect">
              <a:avLst/>
            </a:prstGeom>
            <a:solidFill>
              <a:sysClr val="window" lastClr="FFFFFF"/>
            </a:solidFill>
          </p:spPr>
          <p:txBody>
            <a:bodyPr wrap="square" rtlCol="0">
              <a:spAutoFit/>
            </a:bodyPr>
            <a:lstStyle/>
            <a:p>
              <a:pPr algn="ctr">
                <a:defRPr/>
              </a:pPr>
              <a:r>
                <a:rPr lang="en-US" sz="1400" kern="0" dirty="0">
                  <a:solidFill>
                    <a:prstClr val="black"/>
                  </a:solidFill>
                </a:rPr>
                <a:t>No hay </a:t>
              </a:r>
              <a:r>
                <a:rPr lang="en-US" sz="1400" kern="0" dirty="0" err="1">
                  <a:solidFill>
                    <a:prstClr val="black"/>
                  </a:solidFill>
                </a:rPr>
                <a:t>vínculos</a:t>
              </a:r>
              <a:r>
                <a:rPr lang="en-US" sz="1400" kern="0" dirty="0">
                  <a:solidFill>
                    <a:prstClr val="black"/>
                  </a:solidFill>
                </a:rPr>
                <a:t> MS y </a:t>
              </a:r>
              <a:r>
                <a:rPr lang="en-US" sz="1400" kern="0" dirty="0" err="1">
                  <a:solidFill>
                    <a:prstClr val="black"/>
                  </a:solidFill>
                </a:rPr>
                <a:t>MAgr</a:t>
              </a:r>
              <a:endParaRPr lang="en-US" sz="1400" kern="0" dirty="0">
                <a:solidFill>
                  <a:prstClr val="black"/>
                </a:solidFill>
              </a:endParaRPr>
            </a:p>
          </p:txBody>
        </p:sp>
      </p:grpSp>
      <p:grpSp>
        <p:nvGrpSpPr>
          <p:cNvPr id="34" name="Group 33">
            <a:extLst>
              <a:ext uri="{FF2B5EF4-FFF2-40B4-BE49-F238E27FC236}">
                <a16:creationId xmlns:a16="http://schemas.microsoft.com/office/drawing/2014/main" id="{61731506-B1E9-A9CD-44F3-293726104954}"/>
              </a:ext>
            </a:extLst>
          </p:cNvPr>
          <p:cNvGrpSpPr/>
          <p:nvPr/>
        </p:nvGrpSpPr>
        <p:grpSpPr>
          <a:xfrm>
            <a:off x="4378941" y="5017254"/>
            <a:ext cx="3427453" cy="523221"/>
            <a:chOff x="3397956" y="1844030"/>
            <a:chExt cx="1384727" cy="461497"/>
          </a:xfrm>
        </p:grpSpPr>
        <p:cxnSp>
          <p:nvCxnSpPr>
            <p:cNvPr id="35" name="Straight Arrow Connector 34">
              <a:extLst>
                <a:ext uri="{FF2B5EF4-FFF2-40B4-BE49-F238E27FC236}">
                  <a16:creationId xmlns:a16="http://schemas.microsoft.com/office/drawing/2014/main" id="{F6CAA597-7708-4E3F-64E1-F8DF424E5C47}"/>
                </a:ext>
              </a:extLst>
            </p:cNvPr>
            <p:cNvCxnSpPr>
              <a:cxnSpLocks/>
              <a:stCxn id="280" idx="3"/>
            </p:cNvCxnSpPr>
            <p:nvPr/>
          </p:nvCxnSpPr>
          <p:spPr>
            <a:xfrm>
              <a:off x="4707378" y="2071087"/>
              <a:ext cx="75305" cy="1"/>
            </a:xfrm>
            <a:prstGeom prst="straightConnector1">
              <a:avLst/>
            </a:prstGeom>
            <a:noFill/>
            <a:ln w="9525" cap="flat" cmpd="sng" algn="ctr">
              <a:solidFill>
                <a:sysClr val="windowText" lastClr="000000"/>
              </a:solidFill>
              <a:prstDash val="solid"/>
              <a:tailEnd type="triangle"/>
            </a:ln>
            <a:effectLst/>
          </p:spPr>
        </p:cxnSp>
        <p:sp>
          <p:nvSpPr>
            <p:cNvPr id="36" name="TextBox 35">
              <a:extLst>
                <a:ext uri="{FF2B5EF4-FFF2-40B4-BE49-F238E27FC236}">
                  <a16:creationId xmlns:a16="http://schemas.microsoft.com/office/drawing/2014/main" id="{79E400BB-85BB-71FE-92C8-8A4C7F238EAB}"/>
                </a:ext>
              </a:extLst>
            </p:cNvPr>
            <p:cNvSpPr txBox="1"/>
            <p:nvPr/>
          </p:nvSpPr>
          <p:spPr>
            <a:xfrm>
              <a:off x="3397956" y="1844030"/>
              <a:ext cx="1278635" cy="461497"/>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No se puede rastrear el comercio ilegal de ganado</a:t>
              </a:r>
            </a:p>
          </p:txBody>
        </p:sp>
      </p:grpSp>
      <p:grpSp>
        <p:nvGrpSpPr>
          <p:cNvPr id="37" name="Group 36">
            <a:extLst>
              <a:ext uri="{FF2B5EF4-FFF2-40B4-BE49-F238E27FC236}">
                <a16:creationId xmlns:a16="http://schemas.microsoft.com/office/drawing/2014/main" id="{9B6E0FEC-E52C-4879-28C4-42A6D8AD6D78}"/>
              </a:ext>
            </a:extLst>
          </p:cNvPr>
          <p:cNvGrpSpPr/>
          <p:nvPr/>
        </p:nvGrpSpPr>
        <p:grpSpPr>
          <a:xfrm>
            <a:off x="4019414" y="2336533"/>
            <a:ext cx="4438785" cy="1775354"/>
            <a:chOff x="3796972" y="2269881"/>
            <a:chExt cx="4438785" cy="1775354"/>
          </a:xfrm>
        </p:grpSpPr>
        <p:grpSp>
          <p:nvGrpSpPr>
            <p:cNvPr id="38" name="Group 37">
              <a:extLst>
                <a:ext uri="{FF2B5EF4-FFF2-40B4-BE49-F238E27FC236}">
                  <a16:creationId xmlns:a16="http://schemas.microsoft.com/office/drawing/2014/main" id="{2160F71F-CE5D-5795-7715-38808CB47625}"/>
                </a:ext>
              </a:extLst>
            </p:cNvPr>
            <p:cNvGrpSpPr/>
            <p:nvPr/>
          </p:nvGrpSpPr>
          <p:grpSpPr>
            <a:xfrm>
              <a:off x="4539608" y="2269881"/>
              <a:ext cx="2896187" cy="307777"/>
              <a:chOff x="2967832" y="1962149"/>
              <a:chExt cx="1791190" cy="316403"/>
            </a:xfrm>
          </p:grpSpPr>
          <p:cxnSp>
            <p:nvCxnSpPr>
              <p:cNvPr id="54" name="Straight Arrow Connector 53">
                <a:extLst>
                  <a:ext uri="{FF2B5EF4-FFF2-40B4-BE49-F238E27FC236}">
                    <a16:creationId xmlns:a16="http://schemas.microsoft.com/office/drawing/2014/main" id="{B5ECD817-63BC-16C8-3E83-90A1471D1633}"/>
                  </a:ext>
                </a:extLst>
              </p:cNvPr>
              <p:cNvCxnSpPr>
                <a:cxnSpLocks/>
                <a:stCxn id="272" idx="3"/>
              </p:cNvCxnSpPr>
              <p:nvPr/>
            </p:nvCxnSpPr>
            <p:spPr>
              <a:xfrm>
                <a:off x="4546865" y="2126730"/>
                <a:ext cx="212157" cy="0"/>
              </a:xfrm>
              <a:prstGeom prst="straightConnector1">
                <a:avLst/>
              </a:prstGeom>
              <a:noFill/>
              <a:ln w="9525" cap="flat" cmpd="sng" algn="ctr">
                <a:solidFill>
                  <a:sysClr val="windowText" lastClr="000000"/>
                </a:solidFill>
                <a:prstDash val="solid"/>
                <a:tailEnd type="triangle"/>
              </a:ln>
              <a:effectLst/>
            </p:spPr>
          </p:cxnSp>
          <p:sp>
            <p:nvSpPr>
              <p:cNvPr id="55" name="TextBox 54">
                <a:extLst>
                  <a:ext uri="{FF2B5EF4-FFF2-40B4-BE49-F238E27FC236}">
                    <a16:creationId xmlns:a16="http://schemas.microsoft.com/office/drawing/2014/main" id="{9C336769-1D9F-9E9F-308C-98BE15B729B2}"/>
                  </a:ext>
                </a:extLst>
              </p:cNvPr>
              <p:cNvSpPr txBox="1"/>
              <p:nvPr/>
            </p:nvSpPr>
            <p:spPr>
              <a:xfrm>
                <a:off x="2967832" y="1962149"/>
                <a:ext cx="1531906" cy="316403"/>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Falta de concienciación</a:t>
                </a:r>
              </a:p>
            </p:txBody>
          </p:sp>
        </p:grpSp>
        <p:grpSp>
          <p:nvGrpSpPr>
            <p:cNvPr id="39" name="Group 38">
              <a:extLst>
                <a:ext uri="{FF2B5EF4-FFF2-40B4-BE49-F238E27FC236}">
                  <a16:creationId xmlns:a16="http://schemas.microsoft.com/office/drawing/2014/main" id="{B7524381-A8EF-510E-4331-97096A8D5D27}"/>
                </a:ext>
              </a:extLst>
            </p:cNvPr>
            <p:cNvGrpSpPr/>
            <p:nvPr/>
          </p:nvGrpSpPr>
          <p:grpSpPr>
            <a:xfrm>
              <a:off x="4082995" y="2557348"/>
              <a:ext cx="3495673" cy="307777"/>
              <a:chOff x="3387131" y="1962149"/>
              <a:chExt cx="1376892" cy="316403"/>
            </a:xfrm>
          </p:grpSpPr>
          <p:cxnSp>
            <p:nvCxnSpPr>
              <p:cNvPr id="52" name="Straight Arrow Connector 51">
                <a:extLst>
                  <a:ext uri="{FF2B5EF4-FFF2-40B4-BE49-F238E27FC236}">
                    <a16:creationId xmlns:a16="http://schemas.microsoft.com/office/drawing/2014/main" id="{ADE31714-B9A1-4AAE-FA04-6FA9F4D1B3F0}"/>
                  </a:ext>
                </a:extLst>
              </p:cNvPr>
              <p:cNvCxnSpPr>
                <a:cxnSpLocks/>
                <a:stCxn id="273" idx="3"/>
              </p:cNvCxnSpPr>
              <p:nvPr/>
            </p:nvCxnSpPr>
            <p:spPr>
              <a:xfrm>
                <a:off x="4572631" y="2117343"/>
                <a:ext cx="191392" cy="0"/>
              </a:xfrm>
              <a:prstGeom prst="straightConnector1">
                <a:avLst/>
              </a:prstGeom>
              <a:noFill/>
              <a:ln w="9525" cap="flat" cmpd="sng" algn="ctr">
                <a:solidFill>
                  <a:sysClr val="windowText" lastClr="000000"/>
                </a:solidFill>
                <a:prstDash val="solid"/>
                <a:tailEnd type="triangle"/>
              </a:ln>
              <a:effectLst/>
            </p:spPr>
          </p:cxnSp>
          <p:sp>
            <p:nvSpPr>
              <p:cNvPr id="53" name="TextBox 52">
                <a:extLst>
                  <a:ext uri="{FF2B5EF4-FFF2-40B4-BE49-F238E27FC236}">
                    <a16:creationId xmlns:a16="http://schemas.microsoft.com/office/drawing/2014/main" id="{F50055FC-453B-4A8D-2619-BEF949E74F9B}"/>
                  </a:ext>
                </a:extLst>
              </p:cNvPr>
              <p:cNvSpPr txBox="1"/>
              <p:nvPr/>
            </p:nvSpPr>
            <p:spPr>
              <a:xfrm>
                <a:off x="3387131" y="1962149"/>
                <a:ext cx="1155486" cy="316403"/>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Vacuna animal incomprendida</a:t>
                </a:r>
              </a:p>
            </p:txBody>
          </p:sp>
        </p:grpSp>
        <p:grpSp>
          <p:nvGrpSpPr>
            <p:cNvPr id="40" name="Group 39">
              <a:extLst>
                <a:ext uri="{FF2B5EF4-FFF2-40B4-BE49-F238E27FC236}">
                  <a16:creationId xmlns:a16="http://schemas.microsoft.com/office/drawing/2014/main" id="{182E09EF-CDDF-7A20-D84F-C15E178F5A66}"/>
                </a:ext>
              </a:extLst>
            </p:cNvPr>
            <p:cNvGrpSpPr/>
            <p:nvPr/>
          </p:nvGrpSpPr>
          <p:grpSpPr>
            <a:xfrm>
              <a:off x="3796972" y="2845190"/>
              <a:ext cx="3935298" cy="307777"/>
              <a:chOff x="3168482" y="1962149"/>
              <a:chExt cx="1608047" cy="316403"/>
            </a:xfrm>
          </p:grpSpPr>
          <p:cxnSp>
            <p:nvCxnSpPr>
              <p:cNvPr id="50" name="Straight Arrow Connector 49">
                <a:extLst>
                  <a:ext uri="{FF2B5EF4-FFF2-40B4-BE49-F238E27FC236}">
                    <a16:creationId xmlns:a16="http://schemas.microsoft.com/office/drawing/2014/main" id="{7576C31D-C8A6-5935-2D74-E4B37267E341}"/>
                  </a:ext>
                </a:extLst>
              </p:cNvPr>
              <p:cNvCxnSpPr>
                <a:cxnSpLocks/>
                <a:stCxn id="274" idx="3"/>
              </p:cNvCxnSpPr>
              <p:nvPr/>
            </p:nvCxnSpPr>
            <p:spPr>
              <a:xfrm>
                <a:off x="4658950" y="2103223"/>
                <a:ext cx="117579" cy="0"/>
              </a:xfrm>
              <a:prstGeom prst="straightConnector1">
                <a:avLst/>
              </a:prstGeom>
              <a:noFill/>
              <a:ln w="9525" cap="flat" cmpd="sng" algn="ctr">
                <a:solidFill>
                  <a:sysClr val="windowText" lastClr="000000"/>
                </a:solidFill>
                <a:prstDash val="solid"/>
                <a:tailEnd type="triangle"/>
              </a:ln>
              <a:effectLst/>
            </p:spPr>
          </p:cxnSp>
          <p:sp>
            <p:nvSpPr>
              <p:cNvPr id="51" name="TextBox 50">
                <a:extLst>
                  <a:ext uri="{FF2B5EF4-FFF2-40B4-BE49-F238E27FC236}">
                    <a16:creationId xmlns:a16="http://schemas.microsoft.com/office/drawing/2014/main" id="{BE7EE109-FFCF-3AE2-F3EB-BCF44BB8038D}"/>
                  </a:ext>
                </a:extLst>
              </p:cNvPr>
              <p:cNvSpPr txBox="1"/>
              <p:nvPr/>
            </p:nvSpPr>
            <p:spPr>
              <a:xfrm>
                <a:off x="3168482" y="1962149"/>
                <a:ext cx="1435951" cy="316403"/>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No quemar ni enterrar el ganado muerto</a:t>
                </a:r>
              </a:p>
            </p:txBody>
          </p:sp>
        </p:grpSp>
        <p:grpSp>
          <p:nvGrpSpPr>
            <p:cNvPr id="41" name="Group 40">
              <a:extLst>
                <a:ext uri="{FF2B5EF4-FFF2-40B4-BE49-F238E27FC236}">
                  <a16:creationId xmlns:a16="http://schemas.microsoft.com/office/drawing/2014/main" id="{E8CEFCC8-9035-08D2-69A8-7E4581499349}"/>
                </a:ext>
              </a:extLst>
            </p:cNvPr>
            <p:cNvGrpSpPr/>
            <p:nvPr/>
          </p:nvGrpSpPr>
          <p:grpSpPr>
            <a:xfrm>
              <a:off x="4425756" y="3443411"/>
              <a:ext cx="3649642" cy="307777"/>
              <a:chOff x="3278138" y="1962149"/>
              <a:chExt cx="1491321" cy="316403"/>
            </a:xfrm>
          </p:grpSpPr>
          <p:cxnSp>
            <p:nvCxnSpPr>
              <p:cNvPr id="48" name="Straight Arrow Connector 47">
                <a:extLst>
                  <a:ext uri="{FF2B5EF4-FFF2-40B4-BE49-F238E27FC236}">
                    <a16:creationId xmlns:a16="http://schemas.microsoft.com/office/drawing/2014/main" id="{DD17E1F3-0C37-D6A5-07BC-3CB6E0433A9A}"/>
                  </a:ext>
                </a:extLst>
              </p:cNvPr>
              <p:cNvCxnSpPr>
                <a:cxnSpLocks/>
                <a:stCxn id="276" idx="3"/>
              </p:cNvCxnSpPr>
              <p:nvPr/>
            </p:nvCxnSpPr>
            <p:spPr>
              <a:xfrm flipV="1">
                <a:off x="4539241" y="2113821"/>
                <a:ext cx="230218" cy="443"/>
              </a:xfrm>
              <a:prstGeom prst="straightConnector1">
                <a:avLst/>
              </a:prstGeom>
              <a:noFill/>
              <a:ln w="9525" cap="flat" cmpd="sng" algn="ctr">
                <a:solidFill>
                  <a:sysClr val="windowText" lastClr="000000"/>
                </a:solidFill>
                <a:prstDash val="solid"/>
                <a:tailEnd type="triangle"/>
              </a:ln>
              <a:effectLst/>
            </p:spPr>
          </p:cxnSp>
          <p:sp>
            <p:nvSpPr>
              <p:cNvPr id="49" name="TextBox 48">
                <a:extLst>
                  <a:ext uri="{FF2B5EF4-FFF2-40B4-BE49-F238E27FC236}">
                    <a16:creationId xmlns:a16="http://schemas.microsoft.com/office/drawing/2014/main" id="{1D0DD9CB-B57E-541E-3613-00DB26960384}"/>
                  </a:ext>
                </a:extLst>
              </p:cNvPr>
              <p:cNvSpPr txBox="1"/>
              <p:nvPr/>
            </p:nvSpPr>
            <p:spPr>
              <a:xfrm>
                <a:off x="3278138" y="1962149"/>
                <a:ext cx="1212148" cy="316403"/>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Vender/consumir carne dudosa</a:t>
                </a:r>
              </a:p>
            </p:txBody>
          </p:sp>
        </p:grpSp>
        <p:grpSp>
          <p:nvGrpSpPr>
            <p:cNvPr id="42" name="Group 41">
              <a:extLst>
                <a:ext uri="{FF2B5EF4-FFF2-40B4-BE49-F238E27FC236}">
                  <a16:creationId xmlns:a16="http://schemas.microsoft.com/office/drawing/2014/main" id="{E712D7B7-B25F-F40C-FFF9-572B457A5D68}"/>
                </a:ext>
              </a:extLst>
            </p:cNvPr>
            <p:cNvGrpSpPr/>
            <p:nvPr/>
          </p:nvGrpSpPr>
          <p:grpSpPr>
            <a:xfrm>
              <a:off x="3987613" y="3145765"/>
              <a:ext cx="3943348" cy="307777"/>
              <a:chOff x="3252661" y="1885227"/>
              <a:chExt cx="1519956" cy="496045"/>
            </a:xfrm>
          </p:grpSpPr>
          <p:cxnSp>
            <p:nvCxnSpPr>
              <p:cNvPr id="46" name="Straight Arrow Connector 45">
                <a:extLst>
                  <a:ext uri="{FF2B5EF4-FFF2-40B4-BE49-F238E27FC236}">
                    <a16:creationId xmlns:a16="http://schemas.microsoft.com/office/drawing/2014/main" id="{F9C55A02-ABA4-9B75-F3F6-1194FF48CEB3}"/>
                  </a:ext>
                </a:extLst>
              </p:cNvPr>
              <p:cNvCxnSpPr>
                <a:cxnSpLocks/>
                <a:stCxn id="275" idx="3"/>
              </p:cNvCxnSpPr>
              <p:nvPr/>
            </p:nvCxnSpPr>
            <p:spPr>
              <a:xfrm flipV="1">
                <a:off x="4580170" y="2126500"/>
                <a:ext cx="192447" cy="6748"/>
              </a:xfrm>
              <a:prstGeom prst="straightConnector1">
                <a:avLst/>
              </a:prstGeom>
              <a:noFill/>
              <a:ln w="9525" cap="flat" cmpd="sng" algn="ctr">
                <a:solidFill>
                  <a:sysClr val="windowText" lastClr="000000"/>
                </a:solidFill>
                <a:prstDash val="solid"/>
                <a:tailEnd type="triangle"/>
              </a:ln>
              <a:effectLst/>
            </p:spPr>
          </p:cxnSp>
          <p:sp>
            <p:nvSpPr>
              <p:cNvPr id="47" name="TextBox 46">
                <a:extLst>
                  <a:ext uri="{FF2B5EF4-FFF2-40B4-BE49-F238E27FC236}">
                    <a16:creationId xmlns:a16="http://schemas.microsoft.com/office/drawing/2014/main" id="{34901E18-D9A4-285C-BFDB-7B99983DAAD3}"/>
                  </a:ext>
                </a:extLst>
              </p:cNvPr>
              <p:cNvSpPr txBox="1"/>
              <p:nvPr/>
            </p:nvSpPr>
            <p:spPr>
              <a:xfrm>
                <a:off x="3252661" y="1885227"/>
                <a:ext cx="1284987" cy="496045"/>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No cuarentena de animales enfermos</a:t>
                </a:r>
              </a:p>
            </p:txBody>
          </p:sp>
        </p:grpSp>
        <p:grpSp>
          <p:nvGrpSpPr>
            <p:cNvPr id="43" name="Group 42">
              <a:extLst>
                <a:ext uri="{FF2B5EF4-FFF2-40B4-BE49-F238E27FC236}">
                  <a16:creationId xmlns:a16="http://schemas.microsoft.com/office/drawing/2014/main" id="{BA9B521D-D51D-23D6-B6E2-FB57D895B04C}"/>
                </a:ext>
              </a:extLst>
            </p:cNvPr>
            <p:cNvGrpSpPr/>
            <p:nvPr/>
          </p:nvGrpSpPr>
          <p:grpSpPr>
            <a:xfrm>
              <a:off x="4830030" y="3737458"/>
              <a:ext cx="3405727" cy="307777"/>
              <a:chOff x="3385445" y="1962149"/>
              <a:chExt cx="1391652" cy="318546"/>
            </a:xfrm>
          </p:grpSpPr>
          <p:cxnSp>
            <p:nvCxnSpPr>
              <p:cNvPr id="44" name="Straight Arrow Connector 43">
                <a:extLst>
                  <a:ext uri="{FF2B5EF4-FFF2-40B4-BE49-F238E27FC236}">
                    <a16:creationId xmlns:a16="http://schemas.microsoft.com/office/drawing/2014/main" id="{CEBFEB57-0CF5-86DA-491A-4B3FA9A59E58}"/>
                  </a:ext>
                </a:extLst>
              </p:cNvPr>
              <p:cNvCxnSpPr>
                <a:cxnSpLocks/>
                <a:stCxn id="277" idx="3"/>
              </p:cNvCxnSpPr>
              <p:nvPr/>
            </p:nvCxnSpPr>
            <p:spPr>
              <a:xfrm flipV="1">
                <a:off x="4590276" y="2112446"/>
                <a:ext cx="186821" cy="2868"/>
              </a:xfrm>
              <a:prstGeom prst="straightConnector1">
                <a:avLst/>
              </a:prstGeom>
              <a:noFill/>
              <a:ln w="9525" cap="flat" cmpd="sng" algn="ctr">
                <a:solidFill>
                  <a:sysClr val="windowText" lastClr="000000"/>
                </a:solidFill>
                <a:prstDash val="solid"/>
                <a:tailEnd type="triangle"/>
              </a:ln>
              <a:effectLst/>
            </p:spPr>
          </p:cxnSp>
          <p:sp>
            <p:nvSpPr>
              <p:cNvPr id="45" name="TextBox 44">
                <a:extLst>
                  <a:ext uri="{FF2B5EF4-FFF2-40B4-BE49-F238E27FC236}">
                    <a16:creationId xmlns:a16="http://schemas.microsoft.com/office/drawing/2014/main" id="{360F8F77-A315-9164-6963-D504EDF3305A}"/>
                  </a:ext>
                </a:extLst>
              </p:cNvPr>
              <p:cNvSpPr txBox="1"/>
              <p:nvPr/>
            </p:nvSpPr>
            <p:spPr>
              <a:xfrm>
                <a:off x="3385445" y="1962149"/>
                <a:ext cx="1173693" cy="318546"/>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Malas prácticas de higiene</a:t>
                </a:r>
              </a:p>
            </p:txBody>
          </p:sp>
        </p:grpSp>
      </p:grpSp>
      <p:grpSp>
        <p:nvGrpSpPr>
          <p:cNvPr id="56" name="Group 55">
            <a:extLst>
              <a:ext uri="{FF2B5EF4-FFF2-40B4-BE49-F238E27FC236}">
                <a16:creationId xmlns:a16="http://schemas.microsoft.com/office/drawing/2014/main" id="{11271C9E-B6B3-DC8A-A107-1EDB4DDC0202}"/>
              </a:ext>
            </a:extLst>
          </p:cNvPr>
          <p:cNvGrpSpPr/>
          <p:nvPr/>
        </p:nvGrpSpPr>
        <p:grpSpPr>
          <a:xfrm>
            <a:off x="50173" y="2484247"/>
            <a:ext cx="4293228" cy="1585582"/>
            <a:chOff x="350491" y="2405160"/>
            <a:chExt cx="4293228" cy="1585582"/>
          </a:xfrm>
        </p:grpSpPr>
        <p:grpSp>
          <p:nvGrpSpPr>
            <p:cNvPr id="57" name="Group 56">
              <a:extLst>
                <a:ext uri="{FF2B5EF4-FFF2-40B4-BE49-F238E27FC236}">
                  <a16:creationId xmlns:a16="http://schemas.microsoft.com/office/drawing/2014/main" id="{2220D600-621C-9035-8DF0-09547AD7AAAA}"/>
                </a:ext>
              </a:extLst>
            </p:cNvPr>
            <p:cNvGrpSpPr/>
            <p:nvPr/>
          </p:nvGrpSpPr>
          <p:grpSpPr>
            <a:xfrm>
              <a:off x="350491" y="2405160"/>
              <a:ext cx="3546767" cy="307777"/>
              <a:chOff x="1846948" y="1962149"/>
              <a:chExt cx="2874494" cy="307777"/>
            </a:xfrm>
          </p:grpSpPr>
          <p:cxnSp>
            <p:nvCxnSpPr>
              <p:cNvPr id="70" name="Straight Arrow Connector 69">
                <a:extLst>
                  <a:ext uri="{FF2B5EF4-FFF2-40B4-BE49-F238E27FC236}">
                    <a16:creationId xmlns:a16="http://schemas.microsoft.com/office/drawing/2014/main" id="{6AA226B1-E116-5795-F6D9-D588C6C5A48D}"/>
                  </a:ext>
                </a:extLst>
              </p:cNvPr>
              <p:cNvCxnSpPr>
                <a:cxnSpLocks/>
                <a:stCxn id="88" idx="3"/>
              </p:cNvCxnSpPr>
              <p:nvPr/>
            </p:nvCxnSpPr>
            <p:spPr>
              <a:xfrm>
                <a:off x="4354790" y="2130844"/>
                <a:ext cx="366652" cy="0"/>
              </a:xfrm>
              <a:prstGeom prst="straightConnector1">
                <a:avLst/>
              </a:prstGeom>
              <a:noFill/>
              <a:ln w="9525" cap="flat" cmpd="sng" algn="ctr">
                <a:solidFill>
                  <a:sysClr val="windowText" lastClr="000000"/>
                </a:solidFill>
                <a:prstDash val="solid"/>
                <a:tailEnd type="triangle"/>
              </a:ln>
              <a:effectLst/>
            </p:spPr>
          </p:cxnSp>
          <p:sp>
            <p:nvSpPr>
              <p:cNvPr id="71" name="TextBox 70">
                <a:extLst>
                  <a:ext uri="{FF2B5EF4-FFF2-40B4-BE49-F238E27FC236}">
                    <a16:creationId xmlns:a16="http://schemas.microsoft.com/office/drawing/2014/main" id="{B0A4E979-233D-6060-B1D5-1F55C46659C7}"/>
                  </a:ext>
                </a:extLst>
              </p:cNvPr>
              <p:cNvSpPr txBox="1"/>
              <p:nvPr/>
            </p:nvSpPr>
            <p:spPr>
              <a:xfrm>
                <a:off x="1846948" y="1962149"/>
                <a:ext cx="2294442" cy="307777"/>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Presencia de esporas de ántrax</a:t>
                </a:r>
              </a:p>
            </p:txBody>
          </p:sp>
        </p:grpSp>
        <p:grpSp>
          <p:nvGrpSpPr>
            <p:cNvPr id="58" name="Group 57">
              <a:extLst>
                <a:ext uri="{FF2B5EF4-FFF2-40B4-BE49-F238E27FC236}">
                  <a16:creationId xmlns:a16="http://schemas.microsoft.com/office/drawing/2014/main" id="{FA87B317-2890-BA53-8C09-6EEEF37852DA}"/>
                </a:ext>
              </a:extLst>
            </p:cNvPr>
            <p:cNvGrpSpPr/>
            <p:nvPr/>
          </p:nvGrpSpPr>
          <p:grpSpPr>
            <a:xfrm>
              <a:off x="1214716" y="3028031"/>
              <a:ext cx="3048005" cy="307777"/>
              <a:chOff x="3035255" y="1962149"/>
              <a:chExt cx="1711849" cy="295881"/>
            </a:xfrm>
          </p:grpSpPr>
          <p:cxnSp>
            <p:nvCxnSpPr>
              <p:cNvPr id="68" name="Straight Arrow Connector 67">
                <a:extLst>
                  <a:ext uri="{FF2B5EF4-FFF2-40B4-BE49-F238E27FC236}">
                    <a16:creationId xmlns:a16="http://schemas.microsoft.com/office/drawing/2014/main" id="{92023641-6860-C7E8-0A17-91FF246BADC7}"/>
                  </a:ext>
                </a:extLst>
              </p:cNvPr>
              <p:cNvCxnSpPr>
                <a:cxnSpLocks/>
                <a:stCxn id="90" idx="3"/>
              </p:cNvCxnSpPr>
              <p:nvPr/>
            </p:nvCxnSpPr>
            <p:spPr>
              <a:xfrm>
                <a:off x="4402909" y="2107558"/>
                <a:ext cx="344195" cy="0"/>
              </a:xfrm>
              <a:prstGeom prst="straightConnector1">
                <a:avLst/>
              </a:prstGeom>
              <a:noFill/>
              <a:ln w="9525" cap="flat" cmpd="sng" algn="ctr">
                <a:solidFill>
                  <a:sysClr val="windowText" lastClr="000000"/>
                </a:solidFill>
                <a:prstDash val="solid"/>
                <a:tailEnd type="triangle"/>
              </a:ln>
              <a:effectLst/>
            </p:spPr>
          </p:cxnSp>
          <p:sp>
            <p:nvSpPr>
              <p:cNvPr id="69" name="TextBox 68">
                <a:extLst>
                  <a:ext uri="{FF2B5EF4-FFF2-40B4-BE49-F238E27FC236}">
                    <a16:creationId xmlns:a16="http://schemas.microsoft.com/office/drawing/2014/main" id="{D54AB39E-B60F-D883-8490-98FF5912C52B}"/>
                  </a:ext>
                </a:extLst>
              </p:cNvPr>
              <p:cNvSpPr txBox="1"/>
              <p:nvPr/>
            </p:nvSpPr>
            <p:spPr>
              <a:xfrm>
                <a:off x="3035255" y="1962149"/>
                <a:ext cx="1287079" cy="295881"/>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Contacto con el ganado</a:t>
                </a:r>
              </a:p>
            </p:txBody>
          </p:sp>
        </p:grpSp>
        <p:grpSp>
          <p:nvGrpSpPr>
            <p:cNvPr id="59" name="Group 58">
              <a:extLst>
                <a:ext uri="{FF2B5EF4-FFF2-40B4-BE49-F238E27FC236}">
                  <a16:creationId xmlns:a16="http://schemas.microsoft.com/office/drawing/2014/main" id="{0E24E734-E970-629F-D4B5-02F016C6714A}"/>
                </a:ext>
              </a:extLst>
            </p:cNvPr>
            <p:cNvGrpSpPr/>
            <p:nvPr/>
          </p:nvGrpSpPr>
          <p:grpSpPr>
            <a:xfrm>
              <a:off x="1519517" y="2723412"/>
              <a:ext cx="2552563" cy="307777"/>
              <a:chOff x="3016896" y="1962148"/>
              <a:chExt cx="1712237" cy="295881"/>
            </a:xfrm>
          </p:grpSpPr>
          <p:cxnSp>
            <p:nvCxnSpPr>
              <p:cNvPr id="66" name="Straight Arrow Connector 65">
                <a:extLst>
                  <a:ext uri="{FF2B5EF4-FFF2-40B4-BE49-F238E27FC236}">
                    <a16:creationId xmlns:a16="http://schemas.microsoft.com/office/drawing/2014/main" id="{94702F00-B15D-5C20-2B05-A5065795EE3F}"/>
                  </a:ext>
                </a:extLst>
              </p:cNvPr>
              <p:cNvCxnSpPr>
                <a:cxnSpLocks/>
                <a:stCxn id="89" idx="3"/>
              </p:cNvCxnSpPr>
              <p:nvPr/>
            </p:nvCxnSpPr>
            <p:spPr>
              <a:xfrm flipV="1">
                <a:off x="4368076" y="2131441"/>
                <a:ext cx="361057" cy="1"/>
              </a:xfrm>
              <a:prstGeom prst="straightConnector1">
                <a:avLst/>
              </a:prstGeom>
              <a:noFill/>
              <a:ln w="9525" cap="flat" cmpd="sng" algn="ctr">
                <a:solidFill>
                  <a:sysClr val="windowText" lastClr="000000"/>
                </a:solidFill>
                <a:prstDash val="solid"/>
                <a:tailEnd type="triangle"/>
              </a:ln>
              <a:effectLst/>
            </p:spPr>
          </p:cxnSp>
          <p:sp>
            <p:nvSpPr>
              <p:cNvPr id="67" name="TextBox 66">
                <a:extLst>
                  <a:ext uri="{FF2B5EF4-FFF2-40B4-BE49-F238E27FC236}">
                    <a16:creationId xmlns:a16="http://schemas.microsoft.com/office/drawing/2014/main" id="{54273F0F-7710-16DD-EE82-931EB56260E3}"/>
                  </a:ext>
                </a:extLst>
              </p:cNvPr>
              <p:cNvSpPr txBox="1"/>
              <p:nvPr/>
            </p:nvSpPr>
            <p:spPr>
              <a:xfrm>
                <a:off x="3016896" y="1962148"/>
                <a:ext cx="1212410" cy="295881"/>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Falta de vacunación</a:t>
                </a:r>
              </a:p>
            </p:txBody>
          </p:sp>
        </p:grpSp>
        <p:grpSp>
          <p:nvGrpSpPr>
            <p:cNvPr id="60" name="Group 59">
              <a:extLst>
                <a:ext uri="{FF2B5EF4-FFF2-40B4-BE49-F238E27FC236}">
                  <a16:creationId xmlns:a16="http://schemas.microsoft.com/office/drawing/2014/main" id="{49C38A8A-0FAA-E192-D289-6EAD2EBA3643}"/>
                </a:ext>
              </a:extLst>
            </p:cNvPr>
            <p:cNvGrpSpPr/>
            <p:nvPr/>
          </p:nvGrpSpPr>
          <p:grpSpPr>
            <a:xfrm>
              <a:off x="929522" y="3328683"/>
              <a:ext cx="3534041" cy="307777"/>
              <a:chOff x="3181095" y="1949582"/>
              <a:chExt cx="1599452" cy="295881"/>
            </a:xfrm>
          </p:grpSpPr>
          <p:cxnSp>
            <p:nvCxnSpPr>
              <p:cNvPr id="64" name="Straight Arrow Connector 63">
                <a:extLst>
                  <a:ext uri="{FF2B5EF4-FFF2-40B4-BE49-F238E27FC236}">
                    <a16:creationId xmlns:a16="http://schemas.microsoft.com/office/drawing/2014/main" id="{43A594CC-BE09-F466-39A7-AC990CEB5C3B}"/>
                  </a:ext>
                </a:extLst>
              </p:cNvPr>
              <p:cNvCxnSpPr>
                <a:cxnSpLocks/>
              </p:cNvCxnSpPr>
              <p:nvPr/>
            </p:nvCxnSpPr>
            <p:spPr>
              <a:xfrm>
                <a:off x="4485017" y="2133599"/>
                <a:ext cx="295530" cy="0"/>
              </a:xfrm>
              <a:prstGeom prst="straightConnector1">
                <a:avLst/>
              </a:prstGeom>
              <a:noFill/>
              <a:ln w="9525" cap="flat" cmpd="sng" algn="ctr">
                <a:solidFill>
                  <a:sysClr val="windowText" lastClr="000000"/>
                </a:solidFill>
                <a:prstDash val="solid"/>
                <a:tailEnd type="triangle"/>
              </a:ln>
              <a:effectLst/>
            </p:spPr>
          </p:cxnSp>
          <p:sp>
            <p:nvSpPr>
              <p:cNvPr id="65" name="TextBox 64">
                <a:extLst>
                  <a:ext uri="{FF2B5EF4-FFF2-40B4-BE49-F238E27FC236}">
                    <a16:creationId xmlns:a16="http://schemas.microsoft.com/office/drawing/2014/main" id="{92F5B649-DCCA-16C1-D053-C43774E6F3A1}"/>
                  </a:ext>
                </a:extLst>
              </p:cNvPr>
              <p:cNvSpPr txBox="1"/>
              <p:nvPr/>
            </p:nvSpPr>
            <p:spPr>
              <a:xfrm>
                <a:off x="3181095" y="1949582"/>
                <a:ext cx="1238271" cy="295881"/>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No hay suficientes veterinarios</a:t>
                </a:r>
              </a:p>
            </p:txBody>
          </p:sp>
        </p:grpSp>
        <p:grpSp>
          <p:nvGrpSpPr>
            <p:cNvPr id="61" name="Group 60">
              <a:extLst>
                <a:ext uri="{FF2B5EF4-FFF2-40B4-BE49-F238E27FC236}">
                  <a16:creationId xmlns:a16="http://schemas.microsoft.com/office/drawing/2014/main" id="{027763D2-94AD-69AD-E382-054990FBAC6D}"/>
                </a:ext>
              </a:extLst>
            </p:cNvPr>
            <p:cNvGrpSpPr/>
            <p:nvPr/>
          </p:nvGrpSpPr>
          <p:grpSpPr>
            <a:xfrm>
              <a:off x="1161262" y="3682965"/>
              <a:ext cx="3482457" cy="307777"/>
              <a:chOff x="3485454" y="1881739"/>
              <a:chExt cx="1322936" cy="776344"/>
            </a:xfrm>
          </p:grpSpPr>
          <p:cxnSp>
            <p:nvCxnSpPr>
              <p:cNvPr id="62" name="Straight Arrow Connector 61">
                <a:extLst>
                  <a:ext uri="{FF2B5EF4-FFF2-40B4-BE49-F238E27FC236}">
                    <a16:creationId xmlns:a16="http://schemas.microsoft.com/office/drawing/2014/main" id="{1019ACDC-9F1B-6508-18A1-D36B2F488884}"/>
                  </a:ext>
                </a:extLst>
              </p:cNvPr>
              <p:cNvCxnSpPr>
                <a:cxnSpLocks/>
              </p:cNvCxnSpPr>
              <p:nvPr/>
            </p:nvCxnSpPr>
            <p:spPr>
              <a:xfrm>
                <a:off x="4610981" y="2252303"/>
                <a:ext cx="197409" cy="0"/>
              </a:xfrm>
              <a:prstGeom prst="straightConnector1">
                <a:avLst/>
              </a:prstGeom>
              <a:noFill/>
              <a:ln w="9525" cap="flat" cmpd="sng" algn="ctr">
                <a:solidFill>
                  <a:sysClr val="windowText" lastClr="000000"/>
                </a:solidFill>
                <a:prstDash val="solid"/>
                <a:tailEnd type="triangle"/>
              </a:ln>
              <a:effectLst/>
            </p:spPr>
          </p:cxnSp>
          <p:sp>
            <p:nvSpPr>
              <p:cNvPr id="63" name="TextBox 62">
                <a:extLst>
                  <a:ext uri="{FF2B5EF4-FFF2-40B4-BE49-F238E27FC236}">
                    <a16:creationId xmlns:a16="http://schemas.microsoft.com/office/drawing/2014/main" id="{6832737D-21D1-ADD4-8492-BBA99B50C65F}"/>
                  </a:ext>
                </a:extLst>
              </p:cNvPr>
              <p:cNvSpPr txBox="1"/>
              <p:nvPr/>
            </p:nvSpPr>
            <p:spPr>
              <a:xfrm>
                <a:off x="3485454" y="1881739"/>
                <a:ext cx="1039368" cy="776344"/>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Mayor riesgo durante la sequía</a:t>
                </a:r>
              </a:p>
            </p:txBody>
          </p:sp>
        </p:grpSp>
      </p:grpSp>
      <p:grpSp>
        <p:nvGrpSpPr>
          <p:cNvPr id="72" name="Group 71">
            <a:extLst>
              <a:ext uri="{FF2B5EF4-FFF2-40B4-BE49-F238E27FC236}">
                <a16:creationId xmlns:a16="http://schemas.microsoft.com/office/drawing/2014/main" id="{348A0E52-DD05-D0BC-474A-FE73B15F180D}"/>
              </a:ext>
            </a:extLst>
          </p:cNvPr>
          <p:cNvGrpSpPr/>
          <p:nvPr/>
        </p:nvGrpSpPr>
        <p:grpSpPr>
          <a:xfrm>
            <a:off x="3864796" y="5456020"/>
            <a:ext cx="3796940" cy="307777"/>
            <a:chOff x="3489946" y="1981001"/>
            <a:chExt cx="1290601" cy="271469"/>
          </a:xfrm>
        </p:grpSpPr>
        <p:cxnSp>
          <p:nvCxnSpPr>
            <p:cNvPr id="73" name="Straight Arrow Connector 72">
              <a:extLst>
                <a:ext uri="{FF2B5EF4-FFF2-40B4-BE49-F238E27FC236}">
                  <a16:creationId xmlns:a16="http://schemas.microsoft.com/office/drawing/2014/main" id="{7423C1DA-A615-3081-23D5-7D1ABBA6312C}"/>
                </a:ext>
              </a:extLst>
            </p:cNvPr>
            <p:cNvCxnSpPr/>
            <p:nvPr/>
          </p:nvCxnSpPr>
          <p:spPr>
            <a:xfrm>
              <a:off x="4151744" y="2133599"/>
              <a:ext cx="628803" cy="0"/>
            </a:xfrm>
            <a:prstGeom prst="straightConnector1">
              <a:avLst/>
            </a:prstGeom>
            <a:noFill/>
            <a:ln w="9525" cap="flat" cmpd="sng" algn="ctr">
              <a:solidFill>
                <a:sysClr val="windowText" lastClr="000000"/>
              </a:solidFill>
              <a:prstDash val="solid"/>
              <a:tailEnd type="triangle"/>
            </a:ln>
            <a:effectLst/>
          </p:spPr>
        </p:cxnSp>
        <p:sp>
          <p:nvSpPr>
            <p:cNvPr id="74" name="TextBox 73">
              <a:extLst>
                <a:ext uri="{FF2B5EF4-FFF2-40B4-BE49-F238E27FC236}">
                  <a16:creationId xmlns:a16="http://schemas.microsoft.com/office/drawing/2014/main" id="{CA6FC826-AE81-7841-3198-3094AE219DC9}"/>
                </a:ext>
              </a:extLst>
            </p:cNvPr>
            <p:cNvSpPr txBox="1"/>
            <p:nvPr/>
          </p:nvSpPr>
          <p:spPr>
            <a:xfrm>
              <a:off x="3489946" y="1981001"/>
              <a:ext cx="1198712" cy="271469"/>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No hay revisión periódica de los informes</a:t>
              </a:r>
            </a:p>
          </p:txBody>
        </p:sp>
      </p:grpSp>
      <p:grpSp>
        <p:nvGrpSpPr>
          <p:cNvPr id="75" name="Group 74">
            <a:extLst>
              <a:ext uri="{FF2B5EF4-FFF2-40B4-BE49-F238E27FC236}">
                <a16:creationId xmlns:a16="http://schemas.microsoft.com/office/drawing/2014/main" id="{48180158-EF95-426D-07C7-C3231F6D98FD}"/>
              </a:ext>
            </a:extLst>
          </p:cNvPr>
          <p:cNvGrpSpPr/>
          <p:nvPr/>
        </p:nvGrpSpPr>
        <p:grpSpPr>
          <a:xfrm>
            <a:off x="228600" y="4329515"/>
            <a:ext cx="3862315" cy="1236062"/>
            <a:chOff x="191471" y="4329118"/>
            <a:chExt cx="3862315" cy="1236062"/>
          </a:xfrm>
        </p:grpSpPr>
        <p:grpSp>
          <p:nvGrpSpPr>
            <p:cNvPr id="76" name="Group 75">
              <a:extLst>
                <a:ext uri="{FF2B5EF4-FFF2-40B4-BE49-F238E27FC236}">
                  <a16:creationId xmlns:a16="http://schemas.microsoft.com/office/drawing/2014/main" id="{2173C3B4-8AB2-AF75-27C6-3770342543BB}"/>
                </a:ext>
              </a:extLst>
            </p:cNvPr>
            <p:cNvGrpSpPr/>
            <p:nvPr/>
          </p:nvGrpSpPr>
          <p:grpSpPr>
            <a:xfrm>
              <a:off x="294329" y="4329118"/>
              <a:ext cx="3759457" cy="307777"/>
              <a:chOff x="2834647" y="1940377"/>
              <a:chExt cx="1657083" cy="307777"/>
            </a:xfrm>
          </p:grpSpPr>
          <p:cxnSp>
            <p:nvCxnSpPr>
              <p:cNvPr id="86" name="Straight Arrow Connector 85">
                <a:extLst>
                  <a:ext uri="{FF2B5EF4-FFF2-40B4-BE49-F238E27FC236}">
                    <a16:creationId xmlns:a16="http://schemas.microsoft.com/office/drawing/2014/main" id="{FEA85FAE-ACF5-E3C4-9746-9168C441AF62}"/>
                  </a:ext>
                </a:extLst>
              </p:cNvPr>
              <p:cNvCxnSpPr>
                <a:cxnSpLocks/>
              </p:cNvCxnSpPr>
              <p:nvPr/>
            </p:nvCxnSpPr>
            <p:spPr>
              <a:xfrm>
                <a:off x="4307061" y="2114297"/>
                <a:ext cx="184669" cy="0"/>
              </a:xfrm>
              <a:prstGeom prst="straightConnector1">
                <a:avLst/>
              </a:prstGeom>
              <a:noFill/>
              <a:ln w="9525" cap="flat" cmpd="sng" algn="ctr">
                <a:solidFill>
                  <a:sysClr val="windowText" lastClr="000000"/>
                </a:solidFill>
                <a:prstDash val="solid"/>
                <a:tailEnd type="triangle"/>
              </a:ln>
              <a:effectLst/>
            </p:spPr>
          </p:cxnSp>
          <p:sp>
            <p:nvSpPr>
              <p:cNvPr id="87" name="TextBox 86">
                <a:extLst>
                  <a:ext uri="{FF2B5EF4-FFF2-40B4-BE49-F238E27FC236}">
                    <a16:creationId xmlns:a16="http://schemas.microsoft.com/office/drawing/2014/main" id="{91DE06F8-5F98-0F50-CD8B-CEF8BDEFED1C}"/>
                  </a:ext>
                </a:extLst>
              </p:cNvPr>
              <p:cNvSpPr txBox="1"/>
              <p:nvPr/>
            </p:nvSpPr>
            <p:spPr>
              <a:xfrm>
                <a:off x="2834647" y="1940377"/>
                <a:ext cx="1558205" cy="307777"/>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Diagnóstico erróneo de casos humanos</a:t>
                </a:r>
              </a:p>
            </p:txBody>
          </p:sp>
        </p:grpSp>
        <p:grpSp>
          <p:nvGrpSpPr>
            <p:cNvPr id="77" name="Group 76">
              <a:extLst>
                <a:ext uri="{FF2B5EF4-FFF2-40B4-BE49-F238E27FC236}">
                  <a16:creationId xmlns:a16="http://schemas.microsoft.com/office/drawing/2014/main" id="{9DA68EE4-A5F6-FED4-6C45-A32F53269CDE}"/>
                </a:ext>
              </a:extLst>
            </p:cNvPr>
            <p:cNvGrpSpPr/>
            <p:nvPr/>
          </p:nvGrpSpPr>
          <p:grpSpPr>
            <a:xfrm>
              <a:off x="313615" y="5257403"/>
              <a:ext cx="3521771" cy="307777"/>
              <a:chOff x="2833224" y="1963002"/>
              <a:chExt cx="1710810" cy="468902"/>
            </a:xfrm>
          </p:grpSpPr>
          <p:cxnSp>
            <p:nvCxnSpPr>
              <p:cNvPr id="84" name="Straight Arrow Connector 83">
                <a:extLst>
                  <a:ext uri="{FF2B5EF4-FFF2-40B4-BE49-F238E27FC236}">
                    <a16:creationId xmlns:a16="http://schemas.microsoft.com/office/drawing/2014/main" id="{DD59315C-C446-9FF4-5FB6-210E6253F948}"/>
                  </a:ext>
                </a:extLst>
              </p:cNvPr>
              <p:cNvCxnSpPr>
                <a:cxnSpLocks/>
              </p:cNvCxnSpPr>
              <p:nvPr/>
            </p:nvCxnSpPr>
            <p:spPr>
              <a:xfrm>
                <a:off x="4439632" y="2233109"/>
                <a:ext cx="104402" cy="0"/>
              </a:xfrm>
              <a:prstGeom prst="straightConnector1">
                <a:avLst/>
              </a:prstGeom>
              <a:noFill/>
              <a:ln w="9525" cap="flat" cmpd="sng" algn="ctr">
                <a:solidFill>
                  <a:sysClr val="windowText" lastClr="000000"/>
                </a:solidFill>
                <a:prstDash val="solid"/>
                <a:tailEnd type="triangle"/>
              </a:ln>
              <a:effectLst/>
            </p:spPr>
          </p:cxnSp>
          <p:sp>
            <p:nvSpPr>
              <p:cNvPr id="85" name="TextBox 84">
                <a:extLst>
                  <a:ext uri="{FF2B5EF4-FFF2-40B4-BE49-F238E27FC236}">
                    <a16:creationId xmlns:a16="http://schemas.microsoft.com/office/drawing/2014/main" id="{7DC7B7DA-2D29-BDB0-7895-3F44A7B83175}"/>
                  </a:ext>
                </a:extLst>
              </p:cNvPr>
              <p:cNvSpPr txBox="1"/>
              <p:nvPr/>
            </p:nvSpPr>
            <p:spPr>
              <a:xfrm>
                <a:off x="2833224" y="1963002"/>
                <a:ext cx="1535951" cy="468902"/>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Ausencia de pruebas de laboratorio</a:t>
                </a:r>
              </a:p>
            </p:txBody>
          </p:sp>
        </p:grpSp>
        <p:grpSp>
          <p:nvGrpSpPr>
            <p:cNvPr id="78" name="Group 77">
              <a:extLst>
                <a:ext uri="{FF2B5EF4-FFF2-40B4-BE49-F238E27FC236}">
                  <a16:creationId xmlns:a16="http://schemas.microsoft.com/office/drawing/2014/main" id="{6E55C4C9-D0E6-B2CE-9A79-F5C94E264558}"/>
                </a:ext>
              </a:extLst>
            </p:cNvPr>
            <p:cNvGrpSpPr/>
            <p:nvPr/>
          </p:nvGrpSpPr>
          <p:grpSpPr>
            <a:xfrm>
              <a:off x="400465" y="4952601"/>
              <a:ext cx="3551191" cy="307777"/>
              <a:chOff x="3294292" y="1987361"/>
              <a:chExt cx="1311379" cy="271469"/>
            </a:xfrm>
          </p:grpSpPr>
          <p:cxnSp>
            <p:nvCxnSpPr>
              <p:cNvPr id="82" name="Straight Arrow Connector 81">
                <a:extLst>
                  <a:ext uri="{FF2B5EF4-FFF2-40B4-BE49-F238E27FC236}">
                    <a16:creationId xmlns:a16="http://schemas.microsoft.com/office/drawing/2014/main" id="{626FE718-F4ED-FEA7-E411-23E248C40BF3}"/>
                  </a:ext>
                </a:extLst>
              </p:cNvPr>
              <p:cNvCxnSpPr/>
              <p:nvPr/>
            </p:nvCxnSpPr>
            <p:spPr>
              <a:xfrm>
                <a:off x="3976868" y="2133599"/>
                <a:ext cx="628803" cy="0"/>
              </a:xfrm>
              <a:prstGeom prst="straightConnector1">
                <a:avLst/>
              </a:prstGeom>
              <a:noFill/>
              <a:ln w="9525" cap="flat" cmpd="sng" algn="ctr">
                <a:solidFill>
                  <a:sysClr val="windowText" lastClr="000000"/>
                </a:solidFill>
                <a:prstDash val="solid"/>
                <a:tailEnd type="triangle"/>
              </a:ln>
              <a:effectLst/>
            </p:spPr>
          </p:cxnSp>
          <p:sp>
            <p:nvSpPr>
              <p:cNvPr id="83" name="TextBox 82">
                <a:extLst>
                  <a:ext uri="{FF2B5EF4-FFF2-40B4-BE49-F238E27FC236}">
                    <a16:creationId xmlns:a16="http://schemas.microsoft.com/office/drawing/2014/main" id="{2D0138AB-BBD9-AB81-1BB9-3E897818AF29}"/>
                  </a:ext>
                </a:extLst>
              </p:cNvPr>
              <p:cNvSpPr txBox="1"/>
              <p:nvPr/>
            </p:nvSpPr>
            <p:spPr>
              <a:xfrm>
                <a:off x="3294292" y="1987361"/>
                <a:ext cx="1220168" cy="271469"/>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Informes deficientes de los médicos</a:t>
                </a:r>
              </a:p>
            </p:txBody>
          </p:sp>
        </p:grpSp>
        <p:grpSp>
          <p:nvGrpSpPr>
            <p:cNvPr id="79" name="Group 78">
              <a:extLst>
                <a:ext uri="{FF2B5EF4-FFF2-40B4-BE49-F238E27FC236}">
                  <a16:creationId xmlns:a16="http://schemas.microsoft.com/office/drawing/2014/main" id="{097BEB98-4E00-CD66-164C-6A54FD288A4A}"/>
                </a:ext>
              </a:extLst>
            </p:cNvPr>
            <p:cNvGrpSpPr/>
            <p:nvPr/>
          </p:nvGrpSpPr>
          <p:grpSpPr>
            <a:xfrm>
              <a:off x="191471" y="4638444"/>
              <a:ext cx="3795916" cy="307777"/>
              <a:chOff x="3239817" y="1962149"/>
              <a:chExt cx="1342567" cy="468696"/>
            </a:xfrm>
          </p:grpSpPr>
          <p:cxnSp>
            <p:nvCxnSpPr>
              <p:cNvPr id="80" name="Straight Arrow Connector 79">
                <a:extLst>
                  <a:ext uri="{FF2B5EF4-FFF2-40B4-BE49-F238E27FC236}">
                    <a16:creationId xmlns:a16="http://schemas.microsoft.com/office/drawing/2014/main" id="{270ECD1A-68B9-2C5C-5FAE-DB953929AC84}"/>
                  </a:ext>
                </a:extLst>
              </p:cNvPr>
              <p:cNvCxnSpPr>
                <a:cxnSpLocks/>
              </p:cNvCxnSpPr>
              <p:nvPr/>
            </p:nvCxnSpPr>
            <p:spPr>
              <a:xfrm>
                <a:off x="4479561" y="2233064"/>
                <a:ext cx="102823" cy="0"/>
              </a:xfrm>
              <a:prstGeom prst="straightConnector1">
                <a:avLst/>
              </a:prstGeom>
              <a:noFill/>
              <a:ln w="9525" cap="flat" cmpd="sng" algn="ctr">
                <a:solidFill>
                  <a:sysClr val="windowText" lastClr="000000"/>
                </a:solidFill>
                <a:prstDash val="solid"/>
                <a:tailEnd type="triangle"/>
              </a:ln>
              <a:effectLst/>
            </p:spPr>
          </p:cxnSp>
          <p:sp>
            <p:nvSpPr>
              <p:cNvPr id="81" name="TextBox 80">
                <a:extLst>
                  <a:ext uri="{FF2B5EF4-FFF2-40B4-BE49-F238E27FC236}">
                    <a16:creationId xmlns:a16="http://schemas.microsoft.com/office/drawing/2014/main" id="{E233FA98-9C68-08FA-46A2-38F46D5C1EDE}"/>
                  </a:ext>
                </a:extLst>
              </p:cNvPr>
              <p:cNvSpPr txBox="1"/>
              <p:nvPr/>
            </p:nvSpPr>
            <p:spPr>
              <a:xfrm>
                <a:off x="3239817" y="1962149"/>
                <a:ext cx="1250331" cy="468696"/>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Acceso deficiente a la atención sanitaria</a:t>
                </a:r>
              </a:p>
            </p:txBody>
          </p:sp>
        </p:grpSp>
      </p:grpSp>
      <p:sp>
        <p:nvSpPr>
          <p:cNvPr id="88" name="TextBox 87">
            <a:extLst>
              <a:ext uri="{FF2B5EF4-FFF2-40B4-BE49-F238E27FC236}">
                <a16:creationId xmlns:a16="http://schemas.microsoft.com/office/drawing/2014/main" id="{8BE998F3-8907-ADCE-FA2D-31EB0E585AE7}"/>
              </a:ext>
            </a:extLst>
          </p:cNvPr>
          <p:cNvSpPr txBox="1"/>
          <p:nvPr/>
        </p:nvSpPr>
        <p:spPr>
          <a:xfrm>
            <a:off x="2815873" y="2483665"/>
            <a:ext cx="328665"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C00000"/>
                </a:solidFill>
              </a:rPr>
              <a:t>N</a:t>
            </a:r>
            <a:endParaRPr lang="en-US" sz="1600" b="1" i="1" kern="0" dirty="0">
              <a:solidFill>
                <a:srgbClr val="C00000"/>
              </a:solidFill>
            </a:endParaRPr>
          </a:p>
        </p:txBody>
      </p:sp>
      <p:sp>
        <p:nvSpPr>
          <p:cNvPr id="89" name="TextBox 88">
            <a:extLst>
              <a:ext uri="{FF2B5EF4-FFF2-40B4-BE49-F238E27FC236}">
                <a16:creationId xmlns:a16="http://schemas.microsoft.com/office/drawing/2014/main" id="{EC2178DA-69B9-133C-C033-C8FD9D9CA11D}"/>
              </a:ext>
            </a:extLst>
          </p:cNvPr>
          <p:cNvSpPr txBox="1"/>
          <p:nvPr/>
        </p:nvSpPr>
        <p:spPr>
          <a:xfrm>
            <a:off x="2966669" y="2809322"/>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C00000"/>
                </a:solidFill>
              </a:rPr>
              <a:t>N</a:t>
            </a:r>
            <a:endParaRPr lang="en-US" sz="1600" b="1" i="1" kern="0" dirty="0">
              <a:solidFill>
                <a:srgbClr val="C00000"/>
              </a:solidFill>
            </a:endParaRPr>
          </a:p>
        </p:txBody>
      </p:sp>
      <p:sp>
        <p:nvSpPr>
          <p:cNvPr id="90" name="TextBox 89">
            <a:extLst>
              <a:ext uri="{FF2B5EF4-FFF2-40B4-BE49-F238E27FC236}">
                <a16:creationId xmlns:a16="http://schemas.microsoft.com/office/drawing/2014/main" id="{77BA2979-FF13-07CB-B9FB-1E88113A6DAB}"/>
              </a:ext>
            </a:extLst>
          </p:cNvPr>
          <p:cNvSpPr txBox="1"/>
          <p:nvPr/>
        </p:nvSpPr>
        <p:spPr>
          <a:xfrm>
            <a:off x="3082712" y="3089096"/>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C00000"/>
                </a:solidFill>
              </a:rPr>
              <a:t>N</a:t>
            </a:r>
            <a:endParaRPr lang="en-US" sz="1600" b="1" i="1" kern="0" dirty="0">
              <a:solidFill>
                <a:srgbClr val="C00000"/>
              </a:solidFill>
            </a:endParaRPr>
          </a:p>
        </p:txBody>
      </p:sp>
      <p:sp>
        <p:nvSpPr>
          <p:cNvPr id="91" name="TextBox 90">
            <a:extLst>
              <a:ext uri="{FF2B5EF4-FFF2-40B4-BE49-F238E27FC236}">
                <a16:creationId xmlns:a16="http://schemas.microsoft.com/office/drawing/2014/main" id="{C0589FBC-0CE0-B573-8F60-242D5E811D61}"/>
              </a:ext>
            </a:extLst>
          </p:cNvPr>
          <p:cNvSpPr txBox="1"/>
          <p:nvPr/>
        </p:nvSpPr>
        <p:spPr>
          <a:xfrm>
            <a:off x="3235112" y="3440668"/>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C00000"/>
                </a:solidFill>
              </a:rPr>
              <a:t>N</a:t>
            </a:r>
            <a:endParaRPr lang="en-US" sz="1600" b="1" i="1" kern="0" dirty="0">
              <a:solidFill>
                <a:srgbClr val="C00000"/>
              </a:solidFill>
            </a:endParaRPr>
          </a:p>
        </p:txBody>
      </p:sp>
      <p:sp>
        <p:nvSpPr>
          <p:cNvPr id="92" name="TextBox 91">
            <a:extLst>
              <a:ext uri="{FF2B5EF4-FFF2-40B4-BE49-F238E27FC236}">
                <a16:creationId xmlns:a16="http://schemas.microsoft.com/office/drawing/2014/main" id="{ACB402F1-8A24-4636-3DD2-1FF26F84DD5A}"/>
              </a:ext>
            </a:extLst>
          </p:cNvPr>
          <p:cNvSpPr txBox="1"/>
          <p:nvPr/>
        </p:nvSpPr>
        <p:spPr>
          <a:xfrm>
            <a:off x="3543162" y="3757212"/>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C00000"/>
                </a:solidFill>
              </a:rPr>
              <a:t>N</a:t>
            </a:r>
            <a:endParaRPr lang="en-US" sz="1600" b="1" i="1" kern="0" dirty="0">
              <a:solidFill>
                <a:srgbClr val="C00000"/>
              </a:solidFill>
            </a:endParaRPr>
          </a:p>
        </p:txBody>
      </p:sp>
      <p:sp>
        <p:nvSpPr>
          <p:cNvPr id="201" name="TextBox 200">
            <a:extLst>
              <a:ext uri="{FF2B5EF4-FFF2-40B4-BE49-F238E27FC236}">
                <a16:creationId xmlns:a16="http://schemas.microsoft.com/office/drawing/2014/main" id="{6CCD7CDA-3E9E-D4B8-B214-A0E37F93CA9C}"/>
              </a:ext>
            </a:extLst>
          </p:cNvPr>
          <p:cNvSpPr txBox="1"/>
          <p:nvPr/>
        </p:nvSpPr>
        <p:spPr>
          <a:xfrm>
            <a:off x="3619638" y="4334158"/>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F7941D"/>
                </a:solidFill>
              </a:rPr>
              <a:t>P</a:t>
            </a:r>
          </a:p>
        </p:txBody>
      </p:sp>
      <p:sp>
        <p:nvSpPr>
          <p:cNvPr id="202" name="TextBox 201">
            <a:extLst>
              <a:ext uri="{FF2B5EF4-FFF2-40B4-BE49-F238E27FC236}">
                <a16:creationId xmlns:a16="http://schemas.microsoft.com/office/drawing/2014/main" id="{2B60A41F-3444-D42F-C159-F13E13EF6C6C}"/>
              </a:ext>
            </a:extLst>
          </p:cNvPr>
          <p:cNvSpPr txBox="1"/>
          <p:nvPr/>
        </p:nvSpPr>
        <p:spPr>
          <a:xfrm>
            <a:off x="3429000" y="4942983"/>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F7941D"/>
                </a:solidFill>
              </a:rPr>
              <a:t>P</a:t>
            </a:r>
          </a:p>
        </p:txBody>
      </p:sp>
      <p:sp>
        <p:nvSpPr>
          <p:cNvPr id="203" name="TextBox 202">
            <a:extLst>
              <a:ext uri="{FF2B5EF4-FFF2-40B4-BE49-F238E27FC236}">
                <a16:creationId xmlns:a16="http://schemas.microsoft.com/office/drawing/2014/main" id="{876597E4-F765-90BE-61CC-8BA236F6D3D0}"/>
              </a:ext>
            </a:extLst>
          </p:cNvPr>
          <p:cNvSpPr txBox="1"/>
          <p:nvPr/>
        </p:nvSpPr>
        <p:spPr>
          <a:xfrm>
            <a:off x="3352800" y="5270153"/>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F7941D"/>
                </a:solidFill>
              </a:rPr>
              <a:t>P</a:t>
            </a:r>
          </a:p>
        </p:txBody>
      </p:sp>
      <p:sp>
        <p:nvSpPr>
          <p:cNvPr id="204" name="TextBox 203">
            <a:extLst>
              <a:ext uri="{FF2B5EF4-FFF2-40B4-BE49-F238E27FC236}">
                <a16:creationId xmlns:a16="http://schemas.microsoft.com/office/drawing/2014/main" id="{FE0FB166-5830-FD5C-F271-3C950D07CC00}"/>
              </a:ext>
            </a:extLst>
          </p:cNvPr>
          <p:cNvSpPr txBox="1"/>
          <p:nvPr/>
        </p:nvSpPr>
        <p:spPr>
          <a:xfrm>
            <a:off x="3543438" y="4629708"/>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C00000"/>
                </a:solidFill>
              </a:rPr>
              <a:t>N</a:t>
            </a:r>
            <a:endParaRPr lang="en-US" sz="1600" b="1" i="1" kern="0" dirty="0">
              <a:solidFill>
                <a:srgbClr val="C00000"/>
              </a:solidFill>
            </a:endParaRPr>
          </a:p>
        </p:txBody>
      </p:sp>
      <p:sp>
        <p:nvSpPr>
          <p:cNvPr id="272" name="TextBox 271">
            <a:extLst>
              <a:ext uri="{FF2B5EF4-FFF2-40B4-BE49-F238E27FC236}">
                <a16:creationId xmlns:a16="http://schemas.microsoft.com/office/drawing/2014/main" id="{1696947F-3A40-5EF7-9743-259E56500938}"/>
              </a:ext>
            </a:extLst>
          </p:cNvPr>
          <p:cNvSpPr txBox="1"/>
          <p:nvPr/>
        </p:nvSpPr>
        <p:spPr>
          <a:xfrm>
            <a:off x="7048362" y="2327350"/>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F7941D"/>
                </a:solidFill>
              </a:rPr>
              <a:t>P</a:t>
            </a:r>
          </a:p>
        </p:txBody>
      </p:sp>
      <p:sp>
        <p:nvSpPr>
          <p:cNvPr id="273" name="TextBox 272">
            <a:extLst>
              <a:ext uri="{FF2B5EF4-FFF2-40B4-BE49-F238E27FC236}">
                <a16:creationId xmlns:a16="http://schemas.microsoft.com/office/drawing/2014/main" id="{740575E0-A113-FDE2-0362-859C7F4159E1}"/>
              </a:ext>
            </a:extLst>
          </p:cNvPr>
          <p:cNvSpPr txBox="1"/>
          <p:nvPr/>
        </p:nvSpPr>
        <p:spPr>
          <a:xfrm>
            <a:off x="7048362" y="2605686"/>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C00000"/>
                </a:solidFill>
              </a:rPr>
              <a:t>N</a:t>
            </a:r>
            <a:endParaRPr lang="en-US" sz="1600" b="1" i="1" kern="0" dirty="0">
              <a:solidFill>
                <a:srgbClr val="C00000"/>
              </a:solidFill>
            </a:endParaRPr>
          </a:p>
        </p:txBody>
      </p:sp>
      <p:sp>
        <p:nvSpPr>
          <p:cNvPr id="274" name="TextBox 273">
            <a:extLst>
              <a:ext uri="{FF2B5EF4-FFF2-40B4-BE49-F238E27FC236}">
                <a16:creationId xmlns:a16="http://schemas.microsoft.com/office/drawing/2014/main" id="{EB00FC4C-08ED-BF81-69CC-211999AD6690}"/>
              </a:ext>
            </a:extLst>
          </p:cNvPr>
          <p:cNvSpPr txBox="1"/>
          <p:nvPr/>
        </p:nvSpPr>
        <p:spPr>
          <a:xfrm>
            <a:off x="7400129" y="2879793"/>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C00000"/>
                </a:solidFill>
              </a:rPr>
              <a:t>N</a:t>
            </a:r>
            <a:endParaRPr lang="en-US" sz="1600" b="1" i="1" kern="0" dirty="0">
              <a:solidFill>
                <a:srgbClr val="C00000"/>
              </a:solidFill>
            </a:endParaRPr>
          </a:p>
        </p:txBody>
      </p:sp>
      <p:sp>
        <p:nvSpPr>
          <p:cNvPr id="275" name="TextBox 274">
            <a:extLst>
              <a:ext uri="{FF2B5EF4-FFF2-40B4-BE49-F238E27FC236}">
                <a16:creationId xmlns:a16="http://schemas.microsoft.com/office/drawing/2014/main" id="{E410B36B-DFCC-86A9-9061-B6F3EFE96FE2}"/>
              </a:ext>
            </a:extLst>
          </p:cNvPr>
          <p:cNvSpPr txBox="1"/>
          <p:nvPr/>
        </p:nvSpPr>
        <p:spPr>
          <a:xfrm>
            <a:off x="7387281" y="3197028"/>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C00000"/>
                </a:solidFill>
              </a:rPr>
              <a:t>N</a:t>
            </a:r>
            <a:endParaRPr lang="en-US" sz="1600" b="1" i="1" kern="0" dirty="0">
              <a:solidFill>
                <a:srgbClr val="C00000"/>
              </a:solidFill>
            </a:endParaRPr>
          </a:p>
        </p:txBody>
      </p:sp>
      <p:sp>
        <p:nvSpPr>
          <p:cNvPr id="276" name="TextBox 275">
            <a:extLst>
              <a:ext uri="{FF2B5EF4-FFF2-40B4-BE49-F238E27FC236}">
                <a16:creationId xmlns:a16="http://schemas.microsoft.com/office/drawing/2014/main" id="{CC3E4223-8527-BBDE-53C3-65129F410DFE}"/>
              </a:ext>
            </a:extLst>
          </p:cNvPr>
          <p:cNvSpPr txBox="1"/>
          <p:nvPr/>
        </p:nvSpPr>
        <p:spPr>
          <a:xfrm>
            <a:off x="7467600" y="3488754"/>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C00000"/>
                </a:solidFill>
              </a:rPr>
              <a:t>N</a:t>
            </a:r>
            <a:endParaRPr lang="en-US" sz="1600" b="1" i="1" kern="0" dirty="0">
              <a:solidFill>
                <a:srgbClr val="C00000"/>
              </a:solidFill>
            </a:endParaRPr>
          </a:p>
        </p:txBody>
      </p:sp>
      <p:sp>
        <p:nvSpPr>
          <p:cNvPr id="277" name="TextBox 276">
            <a:extLst>
              <a:ext uri="{FF2B5EF4-FFF2-40B4-BE49-F238E27FC236}">
                <a16:creationId xmlns:a16="http://schemas.microsoft.com/office/drawing/2014/main" id="{A9D3DD3C-D003-DA97-CEBC-C3A128D9BA15}"/>
              </a:ext>
            </a:extLst>
          </p:cNvPr>
          <p:cNvSpPr txBox="1"/>
          <p:nvPr/>
        </p:nvSpPr>
        <p:spPr>
          <a:xfrm>
            <a:off x="7734162" y="3782820"/>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C00000"/>
                </a:solidFill>
              </a:rPr>
              <a:t>N</a:t>
            </a:r>
            <a:endParaRPr lang="en-US" sz="1600" b="1" i="1" kern="0" dirty="0">
              <a:solidFill>
                <a:srgbClr val="C00000"/>
              </a:solidFill>
            </a:endParaRPr>
          </a:p>
        </p:txBody>
      </p:sp>
      <p:sp>
        <p:nvSpPr>
          <p:cNvPr id="279" name="TextBox 278">
            <a:extLst>
              <a:ext uri="{FF2B5EF4-FFF2-40B4-BE49-F238E27FC236}">
                <a16:creationId xmlns:a16="http://schemas.microsoft.com/office/drawing/2014/main" id="{3FD750C5-050C-E676-FAB1-0122D36D4004}"/>
              </a:ext>
            </a:extLst>
          </p:cNvPr>
          <p:cNvSpPr txBox="1"/>
          <p:nvPr/>
        </p:nvSpPr>
        <p:spPr>
          <a:xfrm>
            <a:off x="7693248" y="4235008"/>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F7941D"/>
                </a:solidFill>
              </a:rPr>
              <a:t>P</a:t>
            </a:r>
          </a:p>
        </p:txBody>
      </p:sp>
      <p:sp>
        <p:nvSpPr>
          <p:cNvPr id="280" name="TextBox 279">
            <a:extLst>
              <a:ext uri="{FF2B5EF4-FFF2-40B4-BE49-F238E27FC236}">
                <a16:creationId xmlns:a16="http://schemas.microsoft.com/office/drawing/2014/main" id="{39C01C88-907B-A56B-8883-F2A01E93C700}"/>
              </a:ext>
            </a:extLst>
          </p:cNvPr>
          <p:cNvSpPr txBox="1"/>
          <p:nvPr/>
        </p:nvSpPr>
        <p:spPr>
          <a:xfrm>
            <a:off x="7353162" y="5105400"/>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F7941D"/>
                </a:solidFill>
              </a:rPr>
              <a:t>P</a:t>
            </a:r>
          </a:p>
        </p:txBody>
      </p:sp>
      <p:sp>
        <p:nvSpPr>
          <p:cNvPr id="281" name="TextBox 280">
            <a:extLst>
              <a:ext uri="{FF2B5EF4-FFF2-40B4-BE49-F238E27FC236}">
                <a16:creationId xmlns:a16="http://schemas.microsoft.com/office/drawing/2014/main" id="{1E9DDF98-3100-2447-5DF0-FE2F919F551E}"/>
              </a:ext>
            </a:extLst>
          </p:cNvPr>
          <p:cNvSpPr txBox="1"/>
          <p:nvPr/>
        </p:nvSpPr>
        <p:spPr>
          <a:xfrm>
            <a:off x="7620000" y="4537454"/>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338533"/>
                </a:solidFill>
              </a:rPr>
              <a:t>T</a:t>
            </a:r>
          </a:p>
        </p:txBody>
      </p:sp>
      <p:sp>
        <p:nvSpPr>
          <p:cNvPr id="282" name="TextBox 281">
            <a:extLst>
              <a:ext uri="{FF2B5EF4-FFF2-40B4-BE49-F238E27FC236}">
                <a16:creationId xmlns:a16="http://schemas.microsoft.com/office/drawing/2014/main" id="{64B50709-462A-71FA-0A3E-1E0E3D20F125}"/>
              </a:ext>
            </a:extLst>
          </p:cNvPr>
          <p:cNvSpPr txBox="1"/>
          <p:nvPr/>
        </p:nvSpPr>
        <p:spPr>
          <a:xfrm>
            <a:off x="7467600" y="4789685"/>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338533"/>
                </a:solidFill>
              </a:rPr>
              <a:t>T</a:t>
            </a:r>
          </a:p>
        </p:txBody>
      </p:sp>
      <p:sp>
        <p:nvSpPr>
          <p:cNvPr id="283" name="TextBox 282">
            <a:extLst>
              <a:ext uri="{FF2B5EF4-FFF2-40B4-BE49-F238E27FC236}">
                <a16:creationId xmlns:a16="http://schemas.microsoft.com/office/drawing/2014/main" id="{69C61626-8A4E-60C7-0C8B-9069B99F1733}"/>
              </a:ext>
            </a:extLst>
          </p:cNvPr>
          <p:cNvSpPr txBox="1"/>
          <p:nvPr/>
        </p:nvSpPr>
        <p:spPr>
          <a:xfrm>
            <a:off x="7162800" y="5425084"/>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338533"/>
                </a:solidFill>
              </a:rPr>
              <a:t>T</a:t>
            </a:r>
          </a:p>
        </p:txBody>
      </p:sp>
      <p:sp>
        <p:nvSpPr>
          <p:cNvPr id="286" name="TextBox 285">
            <a:extLst>
              <a:ext uri="{FF2B5EF4-FFF2-40B4-BE49-F238E27FC236}">
                <a16:creationId xmlns:a16="http://schemas.microsoft.com/office/drawing/2014/main" id="{8FC3B0FE-E365-50D7-A8AC-C5A426445C43}"/>
              </a:ext>
            </a:extLst>
          </p:cNvPr>
          <p:cNvSpPr txBox="1"/>
          <p:nvPr/>
        </p:nvSpPr>
        <p:spPr>
          <a:xfrm>
            <a:off x="9319064" y="1439912"/>
            <a:ext cx="2286000" cy="923330"/>
          </a:xfrm>
          <a:prstGeom prst="rect">
            <a:avLst/>
          </a:prstGeom>
          <a:noFill/>
          <a:ln w="38100">
            <a:solidFill>
              <a:srgbClr val="0065A4"/>
            </a:solidFill>
          </a:ln>
        </p:spPr>
        <p:txBody>
          <a:bodyPr wrap="square" lIns="91440" tIns="45720" rIns="91440" bIns="45720" rtlCol="0" anchor="t">
            <a:spAutoFit/>
          </a:bodyPr>
          <a:lstStyle/>
          <a:p>
            <a:pPr eaLnBrk="1" fontAlgn="auto" hangingPunct="1">
              <a:spcBef>
                <a:spcPts val="0"/>
              </a:spcBef>
              <a:spcAft>
                <a:spcPts val="0"/>
              </a:spcAft>
              <a:defRPr/>
            </a:pPr>
            <a:r>
              <a:rPr lang="en-US" b="1" kern="0" dirty="0">
                <a:solidFill>
                  <a:srgbClr val="00953A"/>
                </a:solidFill>
                <a:cs typeface="Arial"/>
              </a:rPr>
              <a:t>T: </a:t>
            </a:r>
            <a:r>
              <a:rPr lang="en-US" b="1" kern="0" dirty="0">
                <a:cs typeface="Arial"/>
              </a:rPr>
              <a:t>Control total</a:t>
            </a:r>
          </a:p>
          <a:p>
            <a:pPr eaLnBrk="1" fontAlgn="auto" hangingPunct="1">
              <a:spcBef>
                <a:spcPts val="0"/>
              </a:spcBef>
              <a:spcAft>
                <a:spcPts val="0"/>
              </a:spcAft>
              <a:defRPr/>
            </a:pPr>
            <a:r>
              <a:rPr lang="en-US" b="1" kern="0" baseline="0" dirty="0">
                <a:solidFill>
                  <a:srgbClr val="F7941D"/>
                </a:solidFill>
              </a:rPr>
              <a:t>P: </a:t>
            </a:r>
            <a:r>
              <a:rPr lang="en-US" b="1" kern="0" dirty="0">
                <a:solidFill>
                  <a:prstClr val="black"/>
                </a:solidFill>
              </a:rPr>
              <a:t>Control parcial</a:t>
            </a:r>
          </a:p>
          <a:p>
            <a:pPr eaLnBrk="1" fontAlgn="auto" hangingPunct="1">
              <a:spcBef>
                <a:spcPts val="0"/>
              </a:spcBef>
              <a:spcAft>
                <a:spcPts val="0"/>
              </a:spcAft>
              <a:defRPr/>
            </a:pPr>
            <a:r>
              <a:rPr lang="en-US" b="1" kern="0" dirty="0">
                <a:solidFill>
                  <a:srgbClr val="C00000"/>
                </a:solidFill>
              </a:rPr>
              <a:t>N: </a:t>
            </a:r>
            <a:r>
              <a:rPr lang="en-US" b="1" kern="0" dirty="0">
                <a:solidFill>
                  <a:prstClr val="black"/>
                </a:solidFill>
              </a:rPr>
              <a:t>Sin control</a:t>
            </a:r>
          </a:p>
        </p:txBody>
      </p:sp>
      <p:sp>
        <p:nvSpPr>
          <p:cNvPr id="3" name="Rectangle 2">
            <a:extLst>
              <a:ext uri="{FF2B5EF4-FFF2-40B4-BE49-F238E27FC236}">
                <a16:creationId xmlns:a16="http://schemas.microsoft.com/office/drawing/2014/main" id="{709F7D83-6A08-DB03-4F97-3B57B6704B3C}"/>
              </a:ext>
            </a:extLst>
          </p:cNvPr>
          <p:cNvSpPr/>
          <p:nvPr/>
        </p:nvSpPr>
        <p:spPr>
          <a:xfrm>
            <a:off x="1719996" y="1578114"/>
            <a:ext cx="2210447" cy="707886"/>
          </a:xfrm>
          <a:prstGeom prst="rect">
            <a:avLst/>
          </a:prstGeom>
        </p:spPr>
        <p:txBody>
          <a:bodyPr wrap="square">
            <a:spAutoFit/>
          </a:bodyPr>
          <a:lstStyle/>
          <a:p>
            <a:pPr algn="ctr">
              <a:defRPr/>
            </a:pPr>
            <a:r>
              <a:rPr lang="en-US" sz="2000" b="1" kern="0" dirty="0">
                <a:solidFill>
                  <a:srgbClr val="00953A"/>
                </a:solidFill>
              </a:rPr>
              <a:t>Medio ambiente</a:t>
            </a:r>
          </a:p>
          <a:p>
            <a:pPr algn="ctr">
              <a:defRPr/>
            </a:pPr>
            <a:r>
              <a:rPr lang="en-US" sz="2000" b="1" kern="0" dirty="0">
                <a:solidFill>
                  <a:srgbClr val="00953A"/>
                </a:solidFill>
              </a:rPr>
              <a:t>animal</a:t>
            </a:r>
          </a:p>
        </p:txBody>
      </p:sp>
    </p:spTree>
    <p:extLst>
      <p:ext uri="{BB962C8B-B14F-4D97-AF65-F5344CB8AC3E}">
        <p14:creationId xmlns:p14="http://schemas.microsoft.com/office/powerpoint/2010/main" val="31070079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sz="half" idx="2"/>
          </p:nvPr>
        </p:nvSpPr>
        <p:spPr/>
        <p:txBody>
          <a:bodyPr/>
          <a:lstStyle/>
          <a:p>
            <a:pPr marL="0" indent="0">
              <a:buNone/>
            </a:pPr>
            <a:r>
              <a:rPr lang="es-GT" noProof="0" dirty="0"/>
              <a:t>Centrarse en las causas </a:t>
            </a:r>
            <a:r>
              <a:rPr lang="es-GT" b="1" noProof="0" dirty="0">
                <a:solidFill>
                  <a:srgbClr val="00953A"/>
                </a:solidFill>
              </a:rPr>
              <a:t>totales (T) </a:t>
            </a:r>
            <a:r>
              <a:rPr lang="es-GT" noProof="0" dirty="0"/>
              <a:t>y </a:t>
            </a:r>
            <a:r>
              <a:rPr lang="es-GT" b="1" noProof="0" dirty="0">
                <a:solidFill>
                  <a:srgbClr val="FF9900"/>
                </a:solidFill>
              </a:rPr>
              <a:t>parciales (P) </a:t>
            </a:r>
            <a:r>
              <a:rPr lang="es-GT" noProof="0" dirty="0"/>
              <a:t>para identificar </a:t>
            </a:r>
            <a:r>
              <a:rPr lang="es-GT" b="1" u="sng" noProof="0" dirty="0"/>
              <a:t>las causas clave en las que actuar. </a:t>
            </a:r>
          </a:p>
          <a:p>
            <a:pPr marL="0" indent="0">
              <a:buNone/>
            </a:pPr>
            <a:endParaRPr lang="es-GT" b="1" u="sng" noProof="0" dirty="0"/>
          </a:p>
          <a:p>
            <a:pPr marL="0" indent="0">
              <a:buNone/>
            </a:pPr>
            <a:r>
              <a:rPr lang="es-GT" b="1" noProof="0" dirty="0"/>
              <a:t>Las causas clave son aquellas en las que:</a:t>
            </a:r>
          </a:p>
          <a:p>
            <a:pPr lvl="1"/>
            <a:r>
              <a:rPr lang="es-GT" noProof="0" dirty="0"/>
              <a:t>Usted tiene el control parcial o total para mejorar</a:t>
            </a:r>
          </a:p>
          <a:p>
            <a:pPr lvl="1"/>
            <a:r>
              <a:rPr lang="es-GT" noProof="0" dirty="0"/>
              <a:t>Sabe que son factibles de abordar</a:t>
            </a:r>
          </a:p>
          <a:p>
            <a:pPr lvl="1"/>
            <a:r>
              <a:rPr lang="es-GT" noProof="0" dirty="0"/>
              <a:t>Tiene acceso a recursos para abordarlas</a:t>
            </a:r>
          </a:p>
          <a:p>
            <a:pPr marL="457200" lvl="1" indent="0">
              <a:buNone/>
            </a:pPr>
            <a:endParaRPr lang="es-GT" noProof="0" dirty="0"/>
          </a:p>
          <a:p>
            <a:pPr marL="0" indent="0">
              <a:buNone/>
            </a:pPr>
            <a:r>
              <a:rPr lang="es-GT" noProof="0" dirty="0"/>
              <a:t>Las causas que se ajustan a estos criterios son las más apropiadas para orientar las intervenciones</a:t>
            </a:r>
          </a:p>
          <a:p>
            <a:pPr lvl="1"/>
            <a:endParaRPr lang="en-US" dirty="0"/>
          </a:p>
          <a:p>
            <a:pPr lvl="1"/>
            <a:endParaRPr lang="en-US" dirty="0"/>
          </a:p>
        </p:txBody>
      </p:sp>
      <p:sp>
        <p:nvSpPr>
          <p:cNvPr id="2" name="Title 1">
            <a:extLst>
              <a:ext uri="{FF2B5EF4-FFF2-40B4-BE49-F238E27FC236}">
                <a16:creationId xmlns:a16="http://schemas.microsoft.com/office/drawing/2014/main" id="{BD1CD236-80EB-4DD9-B753-9A4B711BC47B}"/>
              </a:ext>
            </a:extLst>
          </p:cNvPr>
          <p:cNvSpPr>
            <a:spLocks noGrp="1"/>
          </p:cNvSpPr>
          <p:nvPr>
            <p:ph type="title"/>
          </p:nvPr>
        </p:nvSpPr>
        <p:spPr/>
        <p:txBody>
          <a:bodyPr/>
          <a:lstStyle/>
          <a:p>
            <a:r>
              <a:rPr lang="es-GT" noProof="0" dirty="0"/>
              <a:t>Determinar las causas clave para actuar</a:t>
            </a:r>
          </a:p>
        </p:txBody>
      </p:sp>
    </p:spTree>
    <p:extLst>
      <p:ext uri="{BB962C8B-B14F-4D97-AF65-F5344CB8AC3E}">
        <p14:creationId xmlns:p14="http://schemas.microsoft.com/office/powerpoint/2010/main" val="38329076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99843C3-78AE-837B-D012-19D8FE3A614C}"/>
              </a:ext>
            </a:extLst>
          </p:cNvPr>
          <p:cNvSpPr>
            <a:spLocks noGrp="1"/>
          </p:cNvSpPr>
          <p:nvPr>
            <p:ph type="title"/>
          </p:nvPr>
        </p:nvSpPr>
        <p:spPr/>
        <p:txBody>
          <a:bodyPr/>
          <a:lstStyle/>
          <a:p>
            <a:r>
              <a:rPr lang="en-US" dirty="0"/>
              <a:t>Diagrama de espina de pescado: </a:t>
            </a:r>
            <a:br>
              <a:rPr lang="en-US" dirty="0"/>
            </a:br>
            <a:r>
              <a:rPr lang="en-US" dirty="0"/>
              <a:t>Brotes recurrentes de ántrax</a:t>
            </a:r>
          </a:p>
        </p:txBody>
      </p:sp>
      <p:grpSp>
        <p:nvGrpSpPr>
          <p:cNvPr id="8" name="Group 7">
            <a:extLst>
              <a:ext uri="{FF2B5EF4-FFF2-40B4-BE49-F238E27FC236}">
                <a16:creationId xmlns:a16="http://schemas.microsoft.com/office/drawing/2014/main" id="{4F84EF34-5823-8145-C2D7-F9EC6238C6C9}"/>
              </a:ext>
            </a:extLst>
          </p:cNvPr>
          <p:cNvGrpSpPr/>
          <p:nvPr/>
        </p:nvGrpSpPr>
        <p:grpSpPr>
          <a:xfrm>
            <a:off x="1234162" y="1524000"/>
            <a:ext cx="9640662" cy="5008071"/>
            <a:chOff x="1234162" y="1524000"/>
            <a:chExt cx="9640662" cy="5008071"/>
          </a:xfrm>
        </p:grpSpPr>
        <p:grpSp>
          <p:nvGrpSpPr>
            <p:cNvPr id="9" name="Group 8">
              <a:extLst>
                <a:ext uri="{FF2B5EF4-FFF2-40B4-BE49-F238E27FC236}">
                  <a16:creationId xmlns:a16="http://schemas.microsoft.com/office/drawing/2014/main" id="{CCBBBB2E-E207-EFFA-347E-D8E55E49D857}"/>
                </a:ext>
              </a:extLst>
            </p:cNvPr>
            <p:cNvGrpSpPr/>
            <p:nvPr/>
          </p:nvGrpSpPr>
          <p:grpSpPr>
            <a:xfrm>
              <a:off x="1234162" y="1524000"/>
              <a:ext cx="9640662" cy="5008071"/>
              <a:chOff x="-399399" y="1200324"/>
              <a:chExt cx="9640662" cy="5008071"/>
            </a:xfrm>
          </p:grpSpPr>
          <p:cxnSp>
            <p:nvCxnSpPr>
              <p:cNvPr id="15" name="Straight Arrow Connector 14">
                <a:extLst>
                  <a:ext uri="{FF2B5EF4-FFF2-40B4-BE49-F238E27FC236}">
                    <a16:creationId xmlns:a16="http://schemas.microsoft.com/office/drawing/2014/main" id="{5D92A896-192A-814E-7CAF-2CD5A97DFD90}"/>
                  </a:ext>
                </a:extLst>
              </p:cNvPr>
              <p:cNvCxnSpPr>
                <a:cxnSpLocks/>
              </p:cNvCxnSpPr>
              <p:nvPr/>
            </p:nvCxnSpPr>
            <p:spPr>
              <a:xfrm>
                <a:off x="-399399" y="3886200"/>
                <a:ext cx="7611047" cy="0"/>
              </a:xfrm>
              <a:prstGeom prst="straightConnector1">
                <a:avLst/>
              </a:prstGeom>
              <a:noFill/>
              <a:ln w="38100" cap="flat" cmpd="sng" algn="ctr">
                <a:solidFill>
                  <a:sysClr val="windowText" lastClr="000000"/>
                </a:solidFill>
                <a:prstDash val="solid"/>
                <a:tailEnd type="triangle"/>
              </a:ln>
              <a:effectLst/>
            </p:spPr>
          </p:cxnSp>
          <p:cxnSp>
            <p:nvCxnSpPr>
              <p:cNvPr id="16" name="Straight Arrow Connector 15">
                <a:extLst>
                  <a:ext uri="{FF2B5EF4-FFF2-40B4-BE49-F238E27FC236}">
                    <a16:creationId xmlns:a16="http://schemas.microsoft.com/office/drawing/2014/main" id="{896FD6C8-E749-E3F4-89BA-0F0174A317B1}"/>
                  </a:ext>
                </a:extLst>
              </p:cNvPr>
              <p:cNvCxnSpPr/>
              <p:nvPr/>
            </p:nvCxnSpPr>
            <p:spPr>
              <a:xfrm>
                <a:off x="5969386" y="1931844"/>
                <a:ext cx="1021965" cy="1933786"/>
              </a:xfrm>
              <a:prstGeom prst="straightConnector1">
                <a:avLst/>
              </a:prstGeom>
              <a:noFill/>
              <a:ln w="38100" cap="flat" cmpd="sng" algn="ctr">
                <a:solidFill>
                  <a:sysClr val="windowText" lastClr="000000"/>
                </a:solidFill>
                <a:prstDash val="solid"/>
                <a:tailEnd type="triangle"/>
              </a:ln>
              <a:effectLst/>
            </p:spPr>
          </p:cxnSp>
          <p:cxnSp>
            <p:nvCxnSpPr>
              <p:cNvPr id="17" name="Straight Arrow Connector 16">
                <a:extLst>
                  <a:ext uri="{FF2B5EF4-FFF2-40B4-BE49-F238E27FC236}">
                    <a16:creationId xmlns:a16="http://schemas.microsoft.com/office/drawing/2014/main" id="{D5F68E76-E7B7-F04C-F5A8-595EE82E602E}"/>
                  </a:ext>
                </a:extLst>
              </p:cNvPr>
              <p:cNvCxnSpPr/>
              <p:nvPr/>
            </p:nvCxnSpPr>
            <p:spPr>
              <a:xfrm flipV="1">
                <a:off x="5979875" y="3886200"/>
                <a:ext cx="725725" cy="1589527"/>
              </a:xfrm>
              <a:prstGeom prst="straightConnector1">
                <a:avLst/>
              </a:prstGeom>
              <a:noFill/>
              <a:ln w="38100" cap="flat" cmpd="sng" algn="ctr">
                <a:solidFill>
                  <a:sysClr val="windowText" lastClr="000000"/>
                </a:solidFill>
                <a:prstDash val="solid"/>
                <a:tailEnd type="triangle"/>
              </a:ln>
              <a:effectLst/>
            </p:spPr>
          </p:cxnSp>
          <p:cxnSp>
            <p:nvCxnSpPr>
              <p:cNvPr id="18" name="Straight Arrow Connector 17">
                <a:extLst>
                  <a:ext uri="{FF2B5EF4-FFF2-40B4-BE49-F238E27FC236}">
                    <a16:creationId xmlns:a16="http://schemas.microsoft.com/office/drawing/2014/main" id="{36FE964E-8775-FF47-CBED-9898E468E0D4}"/>
                  </a:ext>
                </a:extLst>
              </p:cNvPr>
              <p:cNvCxnSpPr/>
              <p:nvPr/>
            </p:nvCxnSpPr>
            <p:spPr>
              <a:xfrm flipV="1">
                <a:off x="2496875" y="3886202"/>
                <a:ext cx="772089" cy="1589525"/>
              </a:xfrm>
              <a:prstGeom prst="straightConnector1">
                <a:avLst/>
              </a:prstGeom>
              <a:noFill/>
              <a:ln w="38100" cap="flat" cmpd="sng" algn="ctr">
                <a:solidFill>
                  <a:sysClr val="windowText" lastClr="000000"/>
                </a:solidFill>
                <a:prstDash val="solid"/>
                <a:tailEnd type="triangle"/>
              </a:ln>
              <a:effectLst/>
            </p:spPr>
          </p:cxnSp>
          <p:sp>
            <p:nvSpPr>
              <p:cNvPr id="19" name="Rectangle 18">
                <a:extLst>
                  <a:ext uri="{FF2B5EF4-FFF2-40B4-BE49-F238E27FC236}">
                    <a16:creationId xmlns:a16="http://schemas.microsoft.com/office/drawing/2014/main" id="{191653B6-7226-4C66-C639-6E77F106E13B}"/>
                  </a:ext>
                </a:extLst>
              </p:cNvPr>
              <p:cNvSpPr/>
              <p:nvPr/>
            </p:nvSpPr>
            <p:spPr>
              <a:xfrm>
                <a:off x="7239000" y="3275508"/>
                <a:ext cx="2002263" cy="1296491"/>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000" b="1" kern="0" dirty="0">
                  <a:solidFill>
                    <a:prstClr val="black"/>
                  </a:solidFill>
                  <a:latin typeface="Calibri"/>
                  <a:cs typeface="+mn-cs"/>
                </a:endParaRPr>
              </a:p>
            </p:txBody>
          </p:sp>
          <p:sp>
            <p:nvSpPr>
              <p:cNvPr id="20" name="Rectangle 19">
                <a:extLst>
                  <a:ext uri="{FF2B5EF4-FFF2-40B4-BE49-F238E27FC236}">
                    <a16:creationId xmlns:a16="http://schemas.microsoft.com/office/drawing/2014/main" id="{F83C728A-82DE-FBC6-C527-084887BA82FF}"/>
                  </a:ext>
                </a:extLst>
              </p:cNvPr>
              <p:cNvSpPr/>
              <p:nvPr/>
            </p:nvSpPr>
            <p:spPr>
              <a:xfrm>
                <a:off x="4068122" y="5476875"/>
                <a:ext cx="2039112" cy="731520"/>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dirty="0">
                  <a:solidFill>
                    <a:prstClr val="black"/>
                  </a:solidFill>
                  <a:latin typeface="Calibri"/>
                  <a:cs typeface="+mn-cs"/>
                </a:endParaRPr>
              </a:p>
            </p:txBody>
          </p:sp>
          <p:sp>
            <p:nvSpPr>
              <p:cNvPr id="21" name="Rectangle 20">
                <a:extLst>
                  <a:ext uri="{FF2B5EF4-FFF2-40B4-BE49-F238E27FC236}">
                    <a16:creationId xmlns:a16="http://schemas.microsoft.com/office/drawing/2014/main" id="{3E21F04B-F4CE-00E0-9488-92B55816B8B9}"/>
                  </a:ext>
                </a:extLst>
              </p:cNvPr>
              <p:cNvSpPr/>
              <p:nvPr/>
            </p:nvSpPr>
            <p:spPr>
              <a:xfrm>
                <a:off x="4028877" y="1200324"/>
                <a:ext cx="2414761" cy="735400"/>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dirty="0">
                  <a:solidFill>
                    <a:prstClr val="black"/>
                  </a:solidFill>
                  <a:latin typeface="Calibri"/>
                  <a:cs typeface="+mn-cs"/>
                </a:endParaRPr>
              </a:p>
            </p:txBody>
          </p:sp>
          <p:sp>
            <p:nvSpPr>
              <p:cNvPr id="22" name="Rectangle 21">
                <a:extLst>
                  <a:ext uri="{FF2B5EF4-FFF2-40B4-BE49-F238E27FC236}">
                    <a16:creationId xmlns:a16="http://schemas.microsoft.com/office/drawing/2014/main" id="{5D239805-A9CB-9A87-E5E6-092FD82DD948}"/>
                  </a:ext>
                </a:extLst>
              </p:cNvPr>
              <p:cNvSpPr/>
              <p:nvPr/>
            </p:nvSpPr>
            <p:spPr>
              <a:xfrm>
                <a:off x="652439" y="5477130"/>
                <a:ext cx="2202496" cy="729567"/>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dirty="0">
                  <a:solidFill>
                    <a:prstClr val="black"/>
                  </a:solidFill>
                  <a:latin typeface="Calibri"/>
                  <a:cs typeface="+mn-cs"/>
                </a:endParaRPr>
              </a:p>
            </p:txBody>
          </p:sp>
          <p:cxnSp>
            <p:nvCxnSpPr>
              <p:cNvPr id="23" name="Straight Arrow Connector 22">
                <a:extLst>
                  <a:ext uri="{FF2B5EF4-FFF2-40B4-BE49-F238E27FC236}">
                    <a16:creationId xmlns:a16="http://schemas.microsoft.com/office/drawing/2014/main" id="{B2534B9E-12B5-87AE-C9D6-29CC18A9E78D}"/>
                  </a:ext>
                </a:extLst>
              </p:cNvPr>
              <p:cNvCxnSpPr>
                <a:cxnSpLocks/>
              </p:cNvCxnSpPr>
              <p:nvPr/>
            </p:nvCxnSpPr>
            <p:spPr>
              <a:xfrm>
                <a:off x="1876700" y="1984116"/>
                <a:ext cx="1008811" cy="1916046"/>
              </a:xfrm>
              <a:prstGeom prst="straightConnector1">
                <a:avLst/>
              </a:prstGeom>
              <a:noFill/>
              <a:ln w="38100" cap="flat" cmpd="sng" algn="ctr">
                <a:solidFill>
                  <a:sysClr val="windowText" lastClr="000000"/>
                </a:solidFill>
                <a:prstDash val="solid"/>
                <a:tailEnd type="triangle"/>
              </a:ln>
              <a:effectLst/>
            </p:spPr>
          </p:cxnSp>
          <p:sp>
            <p:nvSpPr>
              <p:cNvPr id="24" name="Rectangle 23">
                <a:extLst>
                  <a:ext uri="{FF2B5EF4-FFF2-40B4-BE49-F238E27FC236}">
                    <a16:creationId xmlns:a16="http://schemas.microsoft.com/office/drawing/2014/main" id="{4D6767C2-DF32-0940-5D03-16FB4EA71E47}"/>
                  </a:ext>
                </a:extLst>
              </p:cNvPr>
              <p:cNvSpPr/>
              <p:nvPr/>
            </p:nvSpPr>
            <p:spPr>
              <a:xfrm>
                <a:off x="154233" y="1242879"/>
                <a:ext cx="2035952" cy="731520"/>
              </a:xfrm>
              <a:prstGeom prst="rect">
                <a:avLst/>
              </a:prstGeom>
              <a:noFill/>
              <a:ln w="3810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endParaRPr lang="en-US" sz="2400" b="1" kern="0" dirty="0">
                  <a:solidFill>
                    <a:prstClr val="black"/>
                  </a:solidFill>
                  <a:latin typeface="Calibri"/>
                  <a:cs typeface="+mn-cs"/>
                </a:endParaRPr>
              </a:p>
            </p:txBody>
          </p:sp>
        </p:grpSp>
        <p:sp>
          <p:nvSpPr>
            <p:cNvPr id="10" name="Rectangle 9">
              <a:extLst>
                <a:ext uri="{FF2B5EF4-FFF2-40B4-BE49-F238E27FC236}">
                  <a16:creationId xmlns:a16="http://schemas.microsoft.com/office/drawing/2014/main" id="{A80F7ED8-7BFD-D873-E741-B8CAB7D6713F}"/>
                </a:ext>
              </a:extLst>
            </p:cNvPr>
            <p:cNvSpPr/>
            <p:nvPr/>
          </p:nvSpPr>
          <p:spPr>
            <a:xfrm>
              <a:off x="5573331" y="1547634"/>
              <a:ext cx="2335894" cy="707886"/>
            </a:xfrm>
            <a:prstGeom prst="rect">
              <a:avLst/>
            </a:prstGeom>
          </p:spPr>
          <p:txBody>
            <a:bodyPr wrap="square">
              <a:spAutoFit/>
            </a:bodyPr>
            <a:lstStyle/>
            <a:p>
              <a:pPr algn="ctr">
                <a:defRPr/>
              </a:pPr>
              <a:r>
                <a:rPr lang="en-US" sz="2000" b="1" kern="0" dirty="0">
                  <a:solidFill>
                    <a:srgbClr val="00953A"/>
                  </a:solidFill>
                </a:rPr>
                <a:t>Comportamiento comunitario</a:t>
              </a:r>
            </a:p>
          </p:txBody>
        </p:sp>
        <p:sp>
          <p:nvSpPr>
            <p:cNvPr id="12" name="Rectangle 11">
              <a:extLst>
                <a:ext uri="{FF2B5EF4-FFF2-40B4-BE49-F238E27FC236}">
                  <a16:creationId xmlns:a16="http://schemas.microsoft.com/office/drawing/2014/main" id="{0263996F-2B0B-5EB2-5B1A-6D019CF6A1A7}"/>
                </a:ext>
              </a:extLst>
            </p:cNvPr>
            <p:cNvSpPr/>
            <p:nvPr/>
          </p:nvSpPr>
          <p:spPr>
            <a:xfrm>
              <a:off x="2383508" y="5822487"/>
              <a:ext cx="2202496" cy="707886"/>
            </a:xfrm>
            <a:prstGeom prst="rect">
              <a:avLst/>
            </a:prstGeom>
          </p:spPr>
          <p:txBody>
            <a:bodyPr wrap="square">
              <a:spAutoFit/>
            </a:bodyPr>
            <a:lstStyle/>
            <a:p>
              <a:pPr algn="ctr">
                <a:defRPr/>
              </a:pPr>
              <a:r>
                <a:rPr lang="en-US" sz="2000" b="1" kern="0" dirty="0">
                  <a:solidFill>
                    <a:srgbClr val="00953A"/>
                  </a:solidFill>
                </a:rPr>
                <a:t>Sistema sanitario</a:t>
              </a:r>
            </a:p>
          </p:txBody>
        </p:sp>
        <p:sp>
          <p:nvSpPr>
            <p:cNvPr id="13" name="Rectangle 12">
              <a:extLst>
                <a:ext uri="{FF2B5EF4-FFF2-40B4-BE49-F238E27FC236}">
                  <a16:creationId xmlns:a16="http://schemas.microsoft.com/office/drawing/2014/main" id="{E9F285DD-460B-1FD8-B4B0-6E41BBEF4402}"/>
                </a:ext>
              </a:extLst>
            </p:cNvPr>
            <p:cNvSpPr/>
            <p:nvPr/>
          </p:nvSpPr>
          <p:spPr>
            <a:xfrm>
              <a:off x="5638800" y="5814150"/>
              <a:ext cx="2147602" cy="707886"/>
            </a:xfrm>
            <a:prstGeom prst="rect">
              <a:avLst/>
            </a:prstGeom>
          </p:spPr>
          <p:txBody>
            <a:bodyPr wrap="square">
              <a:spAutoFit/>
            </a:bodyPr>
            <a:lstStyle/>
            <a:p>
              <a:pPr algn="ctr">
                <a:defRPr/>
              </a:pPr>
              <a:r>
                <a:rPr lang="en-US" sz="2000" b="1" kern="0" dirty="0">
                  <a:solidFill>
                    <a:srgbClr val="00953A"/>
                  </a:solidFill>
                </a:rPr>
                <a:t>Vigilancia y respuesta</a:t>
              </a:r>
            </a:p>
          </p:txBody>
        </p:sp>
        <p:sp>
          <p:nvSpPr>
            <p:cNvPr id="14" name="TextBox 13">
              <a:extLst>
                <a:ext uri="{FF2B5EF4-FFF2-40B4-BE49-F238E27FC236}">
                  <a16:creationId xmlns:a16="http://schemas.microsoft.com/office/drawing/2014/main" id="{3F70522A-2AB9-C5D4-72B1-4D89AF0F9529}"/>
                </a:ext>
              </a:extLst>
            </p:cNvPr>
            <p:cNvSpPr txBox="1"/>
            <p:nvPr/>
          </p:nvSpPr>
          <p:spPr>
            <a:xfrm>
              <a:off x="8918297" y="3663944"/>
              <a:ext cx="1821278" cy="1015663"/>
            </a:xfrm>
            <a:prstGeom prst="rect">
              <a:avLst/>
            </a:prstGeom>
            <a:noFill/>
          </p:spPr>
          <p:txBody>
            <a:bodyPr wrap="square" rtlCol="0">
              <a:spAutoFit/>
            </a:bodyPr>
            <a:lstStyle/>
            <a:p>
              <a:pPr algn="ctr">
                <a:defRPr/>
              </a:pPr>
              <a:r>
                <a:rPr lang="es-GT" sz="2000" b="1" dirty="0">
                  <a:solidFill>
                    <a:srgbClr val="00953A"/>
                  </a:solidFill>
                </a:rPr>
                <a:t>Brotes recurrentes de ántrax</a:t>
              </a:r>
            </a:p>
          </p:txBody>
        </p:sp>
      </p:grpSp>
      <p:grpSp>
        <p:nvGrpSpPr>
          <p:cNvPr id="25" name="Group 24">
            <a:extLst>
              <a:ext uri="{FF2B5EF4-FFF2-40B4-BE49-F238E27FC236}">
                <a16:creationId xmlns:a16="http://schemas.microsoft.com/office/drawing/2014/main" id="{CDBA3679-B590-19D5-34A9-6133BCF326C0}"/>
              </a:ext>
            </a:extLst>
          </p:cNvPr>
          <p:cNvGrpSpPr/>
          <p:nvPr/>
        </p:nvGrpSpPr>
        <p:grpSpPr>
          <a:xfrm>
            <a:off x="5001867" y="4247449"/>
            <a:ext cx="3217937" cy="307777"/>
            <a:chOff x="3438353" y="1950745"/>
            <a:chExt cx="1341636" cy="316403"/>
          </a:xfrm>
        </p:grpSpPr>
        <p:cxnSp>
          <p:nvCxnSpPr>
            <p:cNvPr id="26" name="Straight Arrow Connector 25">
              <a:extLst>
                <a:ext uri="{FF2B5EF4-FFF2-40B4-BE49-F238E27FC236}">
                  <a16:creationId xmlns:a16="http://schemas.microsoft.com/office/drawing/2014/main" id="{EF7D8941-DDD8-26DB-A712-7DE172AAA426}"/>
                </a:ext>
              </a:extLst>
            </p:cNvPr>
            <p:cNvCxnSpPr/>
            <p:nvPr/>
          </p:nvCxnSpPr>
          <p:spPr>
            <a:xfrm>
              <a:off x="4151186" y="2108946"/>
              <a:ext cx="628803" cy="0"/>
            </a:xfrm>
            <a:prstGeom prst="straightConnector1">
              <a:avLst/>
            </a:prstGeom>
            <a:noFill/>
            <a:ln w="9525" cap="flat" cmpd="sng" algn="ctr">
              <a:solidFill>
                <a:sysClr val="windowText" lastClr="000000"/>
              </a:solidFill>
              <a:prstDash val="solid"/>
              <a:tailEnd type="triangle"/>
            </a:ln>
            <a:effectLst/>
          </p:spPr>
        </p:cxnSp>
        <p:sp>
          <p:nvSpPr>
            <p:cNvPr id="27" name="TextBox 26">
              <a:extLst>
                <a:ext uri="{FF2B5EF4-FFF2-40B4-BE49-F238E27FC236}">
                  <a16:creationId xmlns:a16="http://schemas.microsoft.com/office/drawing/2014/main" id="{5EDDB4C8-BE86-777F-9AD4-DED723AB65FC}"/>
                </a:ext>
              </a:extLst>
            </p:cNvPr>
            <p:cNvSpPr txBox="1"/>
            <p:nvPr/>
          </p:nvSpPr>
          <p:spPr>
            <a:xfrm>
              <a:off x="3438353" y="1950745"/>
              <a:ext cx="1212148" cy="316403"/>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Informes de vacunación falsos</a:t>
              </a:r>
            </a:p>
          </p:txBody>
        </p:sp>
      </p:grpSp>
      <p:grpSp>
        <p:nvGrpSpPr>
          <p:cNvPr id="28" name="Group 27">
            <a:extLst>
              <a:ext uri="{FF2B5EF4-FFF2-40B4-BE49-F238E27FC236}">
                <a16:creationId xmlns:a16="http://schemas.microsoft.com/office/drawing/2014/main" id="{3F15F4E2-9899-37EF-E29B-E3E84283E1E4}"/>
              </a:ext>
            </a:extLst>
          </p:cNvPr>
          <p:cNvGrpSpPr/>
          <p:nvPr/>
        </p:nvGrpSpPr>
        <p:grpSpPr>
          <a:xfrm>
            <a:off x="4381634" y="4551342"/>
            <a:ext cx="3695566" cy="307777"/>
            <a:chOff x="2968591" y="1962149"/>
            <a:chExt cx="1814475" cy="316403"/>
          </a:xfrm>
        </p:grpSpPr>
        <p:cxnSp>
          <p:nvCxnSpPr>
            <p:cNvPr id="29" name="Straight Arrow Connector 28">
              <a:extLst>
                <a:ext uri="{FF2B5EF4-FFF2-40B4-BE49-F238E27FC236}">
                  <a16:creationId xmlns:a16="http://schemas.microsoft.com/office/drawing/2014/main" id="{613C6C75-D11B-B76F-D179-87DECD7794B8}"/>
                </a:ext>
              </a:extLst>
            </p:cNvPr>
            <p:cNvCxnSpPr>
              <a:cxnSpLocks/>
              <a:stCxn id="281" idx="3"/>
            </p:cNvCxnSpPr>
            <p:nvPr/>
          </p:nvCxnSpPr>
          <p:spPr>
            <a:xfrm flipV="1">
              <a:off x="4637602" y="2116495"/>
              <a:ext cx="145464" cy="5398"/>
            </a:xfrm>
            <a:prstGeom prst="straightConnector1">
              <a:avLst/>
            </a:prstGeom>
            <a:noFill/>
            <a:ln w="9525" cap="flat" cmpd="sng" algn="ctr">
              <a:solidFill>
                <a:sysClr val="windowText" lastClr="000000"/>
              </a:solidFill>
              <a:prstDash val="solid"/>
              <a:tailEnd type="triangle"/>
            </a:ln>
            <a:effectLst/>
          </p:spPr>
        </p:cxnSp>
        <p:sp>
          <p:nvSpPr>
            <p:cNvPr id="30" name="TextBox 29">
              <a:extLst>
                <a:ext uri="{FF2B5EF4-FFF2-40B4-BE49-F238E27FC236}">
                  <a16:creationId xmlns:a16="http://schemas.microsoft.com/office/drawing/2014/main" id="{4B54294A-A39F-BE2E-59CD-6302E7F94924}"/>
                </a:ext>
              </a:extLst>
            </p:cNvPr>
            <p:cNvSpPr txBox="1"/>
            <p:nvPr/>
          </p:nvSpPr>
          <p:spPr>
            <a:xfrm>
              <a:off x="2968591" y="1962149"/>
              <a:ext cx="1638256" cy="316403"/>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No hay comunicación/retroalimentación</a:t>
              </a:r>
            </a:p>
          </p:txBody>
        </p:sp>
      </p:grpSp>
      <p:grpSp>
        <p:nvGrpSpPr>
          <p:cNvPr id="31" name="Group 30">
            <a:extLst>
              <a:ext uri="{FF2B5EF4-FFF2-40B4-BE49-F238E27FC236}">
                <a16:creationId xmlns:a16="http://schemas.microsoft.com/office/drawing/2014/main" id="{7B2CF8CD-3E57-F915-F30F-23E0F29579E3}"/>
              </a:ext>
            </a:extLst>
          </p:cNvPr>
          <p:cNvGrpSpPr/>
          <p:nvPr/>
        </p:nvGrpSpPr>
        <p:grpSpPr>
          <a:xfrm>
            <a:off x="5057341" y="4785075"/>
            <a:ext cx="2883310" cy="307777"/>
            <a:chOff x="3364881" y="1906607"/>
            <a:chExt cx="1415666" cy="316404"/>
          </a:xfrm>
        </p:grpSpPr>
        <p:cxnSp>
          <p:nvCxnSpPr>
            <p:cNvPr id="32" name="Straight Arrow Connector 31">
              <a:extLst>
                <a:ext uri="{FF2B5EF4-FFF2-40B4-BE49-F238E27FC236}">
                  <a16:creationId xmlns:a16="http://schemas.microsoft.com/office/drawing/2014/main" id="{9F1AFCCB-7AA1-A662-1161-46E5AF01AD8A}"/>
                </a:ext>
              </a:extLst>
            </p:cNvPr>
            <p:cNvCxnSpPr/>
            <p:nvPr/>
          </p:nvCxnSpPr>
          <p:spPr>
            <a:xfrm>
              <a:off x="4151744" y="2133599"/>
              <a:ext cx="628803" cy="0"/>
            </a:xfrm>
            <a:prstGeom prst="straightConnector1">
              <a:avLst/>
            </a:prstGeom>
            <a:noFill/>
            <a:ln w="9525" cap="flat" cmpd="sng" algn="ctr">
              <a:solidFill>
                <a:sysClr val="windowText" lastClr="000000"/>
              </a:solidFill>
              <a:prstDash val="solid"/>
              <a:tailEnd type="triangle"/>
            </a:ln>
            <a:effectLst/>
          </p:spPr>
        </p:cxnSp>
        <p:sp>
          <p:nvSpPr>
            <p:cNvPr id="33" name="TextBox 32">
              <a:extLst>
                <a:ext uri="{FF2B5EF4-FFF2-40B4-BE49-F238E27FC236}">
                  <a16:creationId xmlns:a16="http://schemas.microsoft.com/office/drawing/2014/main" id="{C2D5A96D-BE87-655B-5074-78F8E388CB54}"/>
                </a:ext>
              </a:extLst>
            </p:cNvPr>
            <p:cNvSpPr txBox="1"/>
            <p:nvPr/>
          </p:nvSpPr>
          <p:spPr>
            <a:xfrm>
              <a:off x="3364881" y="1906607"/>
              <a:ext cx="1215785" cy="316404"/>
            </a:xfrm>
            <a:prstGeom prst="rect">
              <a:avLst/>
            </a:prstGeom>
            <a:solidFill>
              <a:sysClr val="window" lastClr="FFFFFF"/>
            </a:solidFill>
          </p:spPr>
          <p:txBody>
            <a:bodyPr wrap="square" rtlCol="0">
              <a:spAutoFit/>
            </a:bodyPr>
            <a:lstStyle/>
            <a:p>
              <a:pPr algn="ctr">
                <a:defRPr/>
              </a:pPr>
              <a:r>
                <a:rPr lang="en-US" sz="1400" kern="0" dirty="0">
                  <a:solidFill>
                    <a:prstClr val="black"/>
                  </a:solidFill>
                </a:rPr>
                <a:t>No hay </a:t>
              </a:r>
              <a:r>
                <a:rPr lang="en-US" sz="1400" kern="0" dirty="0" err="1">
                  <a:solidFill>
                    <a:prstClr val="black"/>
                  </a:solidFill>
                </a:rPr>
                <a:t>vínculos</a:t>
              </a:r>
              <a:r>
                <a:rPr lang="en-US" sz="1400" kern="0" dirty="0">
                  <a:solidFill>
                    <a:prstClr val="black"/>
                  </a:solidFill>
                </a:rPr>
                <a:t> MS y </a:t>
              </a:r>
              <a:r>
                <a:rPr lang="en-US" sz="1400" kern="0" dirty="0" err="1">
                  <a:solidFill>
                    <a:prstClr val="black"/>
                  </a:solidFill>
                </a:rPr>
                <a:t>MAgr</a:t>
              </a:r>
              <a:endParaRPr lang="en-US" sz="1400" kern="0" dirty="0">
                <a:solidFill>
                  <a:prstClr val="black"/>
                </a:solidFill>
              </a:endParaRPr>
            </a:p>
          </p:txBody>
        </p:sp>
      </p:grpSp>
      <p:grpSp>
        <p:nvGrpSpPr>
          <p:cNvPr id="34" name="Group 33">
            <a:extLst>
              <a:ext uri="{FF2B5EF4-FFF2-40B4-BE49-F238E27FC236}">
                <a16:creationId xmlns:a16="http://schemas.microsoft.com/office/drawing/2014/main" id="{61731506-B1E9-A9CD-44F3-293726104954}"/>
              </a:ext>
            </a:extLst>
          </p:cNvPr>
          <p:cNvGrpSpPr/>
          <p:nvPr/>
        </p:nvGrpSpPr>
        <p:grpSpPr>
          <a:xfrm>
            <a:off x="4445988" y="5027562"/>
            <a:ext cx="3341425" cy="307777"/>
            <a:chOff x="3425044" y="1853124"/>
            <a:chExt cx="1349971" cy="271469"/>
          </a:xfrm>
        </p:grpSpPr>
        <p:cxnSp>
          <p:nvCxnSpPr>
            <p:cNvPr id="35" name="Straight Arrow Connector 34">
              <a:extLst>
                <a:ext uri="{FF2B5EF4-FFF2-40B4-BE49-F238E27FC236}">
                  <a16:creationId xmlns:a16="http://schemas.microsoft.com/office/drawing/2014/main" id="{F6CAA597-7708-4E3F-64E1-F8DF424E5C47}"/>
                </a:ext>
              </a:extLst>
            </p:cNvPr>
            <p:cNvCxnSpPr>
              <a:cxnSpLocks/>
              <a:stCxn id="280" idx="3"/>
            </p:cNvCxnSpPr>
            <p:nvPr/>
          </p:nvCxnSpPr>
          <p:spPr>
            <a:xfrm>
              <a:off x="4699710" y="2072740"/>
              <a:ext cx="75305" cy="1"/>
            </a:xfrm>
            <a:prstGeom prst="straightConnector1">
              <a:avLst/>
            </a:prstGeom>
            <a:noFill/>
            <a:ln w="9525" cap="flat" cmpd="sng" algn="ctr">
              <a:solidFill>
                <a:sysClr val="windowText" lastClr="000000"/>
              </a:solidFill>
              <a:prstDash val="solid"/>
              <a:tailEnd type="triangle"/>
            </a:ln>
            <a:effectLst/>
          </p:spPr>
        </p:cxnSp>
        <p:sp>
          <p:nvSpPr>
            <p:cNvPr id="36" name="TextBox 35">
              <a:extLst>
                <a:ext uri="{FF2B5EF4-FFF2-40B4-BE49-F238E27FC236}">
                  <a16:creationId xmlns:a16="http://schemas.microsoft.com/office/drawing/2014/main" id="{79E400BB-85BB-71FE-92C8-8A4C7F238EAB}"/>
                </a:ext>
              </a:extLst>
            </p:cNvPr>
            <p:cNvSpPr txBox="1"/>
            <p:nvPr/>
          </p:nvSpPr>
          <p:spPr>
            <a:xfrm>
              <a:off x="3425044" y="1853124"/>
              <a:ext cx="1230068" cy="271469"/>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No se puede rastrear el comercio ilegal de ganado</a:t>
              </a:r>
            </a:p>
          </p:txBody>
        </p:sp>
      </p:grpSp>
      <p:grpSp>
        <p:nvGrpSpPr>
          <p:cNvPr id="37" name="Group 36">
            <a:extLst>
              <a:ext uri="{FF2B5EF4-FFF2-40B4-BE49-F238E27FC236}">
                <a16:creationId xmlns:a16="http://schemas.microsoft.com/office/drawing/2014/main" id="{9B6E0FEC-E52C-4879-28C4-42A6D8AD6D78}"/>
              </a:ext>
            </a:extLst>
          </p:cNvPr>
          <p:cNvGrpSpPr/>
          <p:nvPr/>
        </p:nvGrpSpPr>
        <p:grpSpPr>
          <a:xfrm>
            <a:off x="4038598" y="2336533"/>
            <a:ext cx="4419601" cy="1765391"/>
            <a:chOff x="3816156" y="2269881"/>
            <a:chExt cx="4419601" cy="1765391"/>
          </a:xfrm>
        </p:grpSpPr>
        <p:grpSp>
          <p:nvGrpSpPr>
            <p:cNvPr id="38" name="Group 37">
              <a:extLst>
                <a:ext uri="{FF2B5EF4-FFF2-40B4-BE49-F238E27FC236}">
                  <a16:creationId xmlns:a16="http://schemas.microsoft.com/office/drawing/2014/main" id="{2160F71F-CE5D-5795-7715-38808CB47625}"/>
                </a:ext>
              </a:extLst>
            </p:cNvPr>
            <p:cNvGrpSpPr/>
            <p:nvPr/>
          </p:nvGrpSpPr>
          <p:grpSpPr>
            <a:xfrm>
              <a:off x="4296632" y="2269881"/>
              <a:ext cx="3139165" cy="307777"/>
              <a:chOff x="2817559" y="1962149"/>
              <a:chExt cx="1941463" cy="316403"/>
            </a:xfrm>
          </p:grpSpPr>
          <p:cxnSp>
            <p:nvCxnSpPr>
              <p:cNvPr id="54" name="Straight Arrow Connector 53">
                <a:extLst>
                  <a:ext uri="{FF2B5EF4-FFF2-40B4-BE49-F238E27FC236}">
                    <a16:creationId xmlns:a16="http://schemas.microsoft.com/office/drawing/2014/main" id="{B5ECD817-63BC-16C8-3E83-90A1471D1633}"/>
                  </a:ext>
                </a:extLst>
              </p:cNvPr>
              <p:cNvCxnSpPr>
                <a:cxnSpLocks/>
                <a:stCxn id="272" idx="3"/>
              </p:cNvCxnSpPr>
              <p:nvPr/>
            </p:nvCxnSpPr>
            <p:spPr>
              <a:xfrm>
                <a:off x="4546865" y="2126730"/>
                <a:ext cx="212157" cy="0"/>
              </a:xfrm>
              <a:prstGeom prst="straightConnector1">
                <a:avLst/>
              </a:prstGeom>
              <a:noFill/>
              <a:ln w="9525" cap="flat" cmpd="sng" algn="ctr">
                <a:solidFill>
                  <a:sysClr val="windowText" lastClr="000000"/>
                </a:solidFill>
                <a:prstDash val="solid"/>
                <a:tailEnd type="triangle"/>
              </a:ln>
              <a:effectLst/>
            </p:spPr>
          </p:cxnSp>
          <p:sp>
            <p:nvSpPr>
              <p:cNvPr id="55" name="TextBox 54">
                <a:extLst>
                  <a:ext uri="{FF2B5EF4-FFF2-40B4-BE49-F238E27FC236}">
                    <a16:creationId xmlns:a16="http://schemas.microsoft.com/office/drawing/2014/main" id="{9C336769-1D9F-9E9F-308C-98BE15B729B2}"/>
                  </a:ext>
                </a:extLst>
              </p:cNvPr>
              <p:cNvSpPr txBox="1"/>
              <p:nvPr/>
            </p:nvSpPr>
            <p:spPr>
              <a:xfrm>
                <a:off x="2817559" y="1962149"/>
                <a:ext cx="1682180" cy="316403"/>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Falta de concienciación</a:t>
                </a:r>
              </a:p>
            </p:txBody>
          </p:sp>
        </p:grpSp>
        <p:grpSp>
          <p:nvGrpSpPr>
            <p:cNvPr id="39" name="Group 38">
              <a:extLst>
                <a:ext uri="{FF2B5EF4-FFF2-40B4-BE49-F238E27FC236}">
                  <a16:creationId xmlns:a16="http://schemas.microsoft.com/office/drawing/2014/main" id="{B7524381-A8EF-510E-4331-97096A8D5D27}"/>
                </a:ext>
              </a:extLst>
            </p:cNvPr>
            <p:cNvGrpSpPr/>
            <p:nvPr/>
          </p:nvGrpSpPr>
          <p:grpSpPr>
            <a:xfrm>
              <a:off x="4160974" y="2557348"/>
              <a:ext cx="3417693" cy="307777"/>
              <a:chOff x="3417846" y="1962149"/>
              <a:chExt cx="1346177" cy="316403"/>
            </a:xfrm>
          </p:grpSpPr>
          <p:cxnSp>
            <p:nvCxnSpPr>
              <p:cNvPr id="52" name="Straight Arrow Connector 51">
                <a:extLst>
                  <a:ext uri="{FF2B5EF4-FFF2-40B4-BE49-F238E27FC236}">
                    <a16:creationId xmlns:a16="http://schemas.microsoft.com/office/drawing/2014/main" id="{ADE31714-B9A1-4AAE-FA04-6FA9F4D1B3F0}"/>
                  </a:ext>
                </a:extLst>
              </p:cNvPr>
              <p:cNvCxnSpPr>
                <a:cxnSpLocks/>
                <a:stCxn id="273" idx="3"/>
              </p:cNvCxnSpPr>
              <p:nvPr/>
            </p:nvCxnSpPr>
            <p:spPr>
              <a:xfrm>
                <a:off x="4572631" y="2117343"/>
                <a:ext cx="191392" cy="0"/>
              </a:xfrm>
              <a:prstGeom prst="straightConnector1">
                <a:avLst/>
              </a:prstGeom>
              <a:noFill/>
              <a:ln w="9525" cap="flat" cmpd="sng" algn="ctr">
                <a:solidFill>
                  <a:sysClr val="windowText" lastClr="000000"/>
                </a:solidFill>
                <a:prstDash val="solid"/>
                <a:tailEnd type="triangle"/>
              </a:ln>
              <a:effectLst/>
            </p:spPr>
          </p:cxnSp>
          <p:sp>
            <p:nvSpPr>
              <p:cNvPr id="53" name="TextBox 52">
                <a:extLst>
                  <a:ext uri="{FF2B5EF4-FFF2-40B4-BE49-F238E27FC236}">
                    <a16:creationId xmlns:a16="http://schemas.microsoft.com/office/drawing/2014/main" id="{F50055FC-453B-4A8D-2619-BEF949E74F9B}"/>
                  </a:ext>
                </a:extLst>
              </p:cNvPr>
              <p:cNvSpPr txBox="1"/>
              <p:nvPr/>
            </p:nvSpPr>
            <p:spPr>
              <a:xfrm>
                <a:off x="3417846" y="1962149"/>
                <a:ext cx="1124770" cy="316403"/>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Vacuna animal incomprendida</a:t>
                </a:r>
              </a:p>
            </p:txBody>
          </p:sp>
        </p:grpSp>
        <p:grpSp>
          <p:nvGrpSpPr>
            <p:cNvPr id="40" name="Group 39">
              <a:extLst>
                <a:ext uri="{FF2B5EF4-FFF2-40B4-BE49-F238E27FC236}">
                  <a16:creationId xmlns:a16="http://schemas.microsoft.com/office/drawing/2014/main" id="{182E09EF-CDDF-7A20-D84F-C15E178F5A66}"/>
                </a:ext>
              </a:extLst>
            </p:cNvPr>
            <p:cNvGrpSpPr/>
            <p:nvPr/>
          </p:nvGrpSpPr>
          <p:grpSpPr>
            <a:xfrm>
              <a:off x="3816156" y="2845190"/>
              <a:ext cx="3916114" cy="307777"/>
              <a:chOff x="3176321" y="1962149"/>
              <a:chExt cx="1600208" cy="316403"/>
            </a:xfrm>
          </p:grpSpPr>
          <p:cxnSp>
            <p:nvCxnSpPr>
              <p:cNvPr id="50" name="Straight Arrow Connector 49">
                <a:extLst>
                  <a:ext uri="{FF2B5EF4-FFF2-40B4-BE49-F238E27FC236}">
                    <a16:creationId xmlns:a16="http://schemas.microsoft.com/office/drawing/2014/main" id="{7576C31D-C8A6-5935-2D74-E4B37267E341}"/>
                  </a:ext>
                </a:extLst>
              </p:cNvPr>
              <p:cNvCxnSpPr>
                <a:cxnSpLocks/>
                <a:stCxn id="274" idx="3"/>
              </p:cNvCxnSpPr>
              <p:nvPr/>
            </p:nvCxnSpPr>
            <p:spPr>
              <a:xfrm>
                <a:off x="4658950" y="2103223"/>
                <a:ext cx="117579" cy="0"/>
              </a:xfrm>
              <a:prstGeom prst="straightConnector1">
                <a:avLst/>
              </a:prstGeom>
              <a:noFill/>
              <a:ln w="9525" cap="flat" cmpd="sng" algn="ctr">
                <a:solidFill>
                  <a:sysClr val="windowText" lastClr="000000"/>
                </a:solidFill>
                <a:prstDash val="solid"/>
                <a:tailEnd type="triangle"/>
              </a:ln>
              <a:effectLst/>
            </p:spPr>
          </p:cxnSp>
          <p:sp>
            <p:nvSpPr>
              <p:cNvPr id="51" name="TextBox 50">
                <a:extLst>
                  <a:ext uri="{FF2B5EF4-FFF2-40B4-BE49-F238E27FC236}">
                    <a16:creationId xmlns:a16="http://schemas.microsoft.com/office/drawing/2014/main" id="{BE7EE109-FFCF-3AE2-F3EB-BCF44BB8038D}"/>
                  </a:ext>
                </a:extLst>
              </p:cNvPr>
              <p:cNvSpPr txBox="1"/>
              <p:nvPr/>
            </p:nvSpPr>
            <p:spPr>
              <a:xfrm>
                <a:off x="3176321" y="1962149"/>
                <a:ext cx="1428112" cy="316403"/>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No quemar ni enterrar el ganado muerto</a:t>
                </a:r>
              </a:p>
            </p:txBody>
          </p:sp>
        </p:grpSp>
        <p:grpSp>
          <p:nvGrpSpPr>
            <p:cNvPr id="41" name="Group 40">
              <a:extLst>
                <a:ext uri="{FF2B5EF4-FFF2-40B4-BE49-F238E27FC236}">
                  <a16:creationId xmlns:a16="http://schemas.microsoft.com/office/drawing/2014/main" id="{E8CEFCC8-9035-08D2-69A8-7E4581499349}"/>
                </a:ext>
              </a:extLst>
            </p:cNvPr>
            <p:cNvGrpSpPr/>
            <p:nvPr/>
          </p:nvGrpSpPr>
          <p:grpSpPr>
            <a:xfrm>
              <a:off x="4427846" y="3443411"/>
              <a:ext cx="3647552" cy="307777"/>
              <a:chOff x="3278992" y="1962149"/>
              <a:chExt cx="1490467" cy="316403"/>
            </a:xfrm>
          </p:grpSpPr>
          <p:cxnSp>
            <p:nvCxnSpPr>
              <p:cNvPr id="48" name="Straight Arrow Connector 47">
                <a:extLst>
                  <a:ext uri="{FF2B5EF4-FFF2-40B4-BE49-F238E27FC236}">
                    <a16:creationId xmlns:a16="http://schemas.microsoft.com/office/drawing/2014/main" id="{DD17E1F3-0C37-D6A5-07BC-3CB6E0433A9A}"/>
                  </a:ext>
                </a:extLst>
              </p:cNvPr>
              <p:cNvCxnSpPr>
                <a:cxnSpLocks/>
                <a:stCxn id="276" idx="3"/>
              </p:cNvCxnSpPr>
              <p:nvPr/>
            </p:nvCxnSpPr>
            <p:spPr>
              <a:xfrm flipV="1">
                <a:off x="4539241" y="2113821"/>
                <a:ext cx="230218" cy="443"/>
              </a:xfrm>
              <a:prstGeom prst="straightConnector1">
                <a:avLst/>
              </a:prstGeom>
              <a:noFill/>
              <a:ln w="9525" cap="flat" cmpd="sng" algn="ctr">
                <a:solidFill>
                  <a:sysClr val="windowText" lastClr="000000"/>
                </a:solidFill>
                <a:prstDash val="solid"/>
                <a:tailEnd type="triangle"/>
              </a:ln>
              <a:effectLst/>
            </p:spPr>
          </p:cxnSp>
          <p:sp>
            <p:nvSpPr>
              <p:cNvPr id="49" name="TextBox 48">
                <a:extLst>
                  <a:ext uri="{FF2B5EF4-FFF2-40B4-BE49-F238E27FC236}">
                    <a16:creationId xmlns:a16="http://schemas.microsoft.com/office/drawing/2014/main" id="{1D0DD9CB-B57E-541E-3613-00DB26960384}"/>
                  </a:ext>
                </a:extLst>
              </p:cNvPr>
              <p:cNvSpPr txBox="1"/>
              <p:nvPr/>
            </p:nvSpPr>
            <p:spPr>
              <a:xfrm>
                <a:off x="3278992" y="1962149"/>
                <a:ext cx="1211295" cy="316403"/>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Vender/consumir carne dudosa</a:t>
                </a:r>
              </a:p>
            </p:txBody>
          </p:sp>
        </p:grpSp>
        <p:grpSp>
          <p:nvGrpSpPr>
            <p:cNvPr id="42" name="Group 41">
              <a:extLst>
                <a:ext uri="{FF2B5EF4-FFF2-40B4-BE49-F238E27FC236}">
                  <a16:creationId xmlns:a16="http://schemas.microsoft.com/office/drawing/2014/main" id="{E712D7B7-B25F-F40C-FFF9-572B457A5D68}"/>
                </a:ext>
              </a:extLst>
            </p:cNvPr>
            <p:cNvGrpSpPr/>
            <p:nvPr/>
          </p:nvGrpSpPr>
          <p:grpSpPr>
            <a:xfrm>
              <a:off x="4044756" y="3145765"/>
              <a:ext cx="3886204" cy="307777"/>
              <a:chOff x="3274687" y="1885227"/>
              <a:chExt cx="1497930" cy="496045"/>
            </a:xfrm>
          </p:grpSpPr>
          <p:cxnSp>
            <p:nvCxnSpPr>
              <p:cNvPr id="46" name="Straight Arrow Connector 45">
                <a:extLst>
                  <a:ext uri="{FF2B5EF4-FFF2-40B4-BE49-F238E27FC236}">
                    <a16:creationId xmlns:a16="http://schemas.microsoft.com/office/drawing/2014/main" id="{F9C55A02-ABA4-9B75-F3F6-1194FF48CEB3}"/>
                  </a:ext>
                </a:extLst>
              </p:cNvPr>
              <p:cNvCxnSpPr>
                <a:cxnSpLocks/>
                <a:stCxn id="275" idx="3"/>
              </p:cNvCxnSpPr>
              <p:nvPr/>
            </p:nvCxnSpPr>
            <p:spPr>
              <a:xfrm flipV="1">
                <a:off x="4580170" y="2126500"/>
                <a:ext cx="192447" cy="6748"/>
              </a:xfrm>
              <a:prstGeom prst="straightConnector1">
                <a:avLst/>
              </a:prstGeom>
              <a:noFill/>
              <a:ln w="9525" cap="flat" cmpd="sng" algn="ctr">
                <a:solidFill>
                  <a:sysClr val="windowText" lastClr="000000"/>
                </a:solidFill>
                <a:prstDash val="solid"/>
                <a:tailEnd type="triangle"/>
              </a:ln>
              <a:effectLst/>
            </p:spPr>
          </p:cxnSp>
          <p:sp>
            <p:nvSpPr>
              <p:cNvPr id="47" name="TextBox 46">
                <a:extLst>
                  <a:ext uri="{FF2B5EF4-FFF2-40B4-BE49-F238E27FC236}">
                    <a16:creationId xmlns:a16="http://schemas.microsoft.com/office/drawing/2014/main" id="{34901E18-D9A4-285C-BFDB-7B99983DAAD3}"/>
                  </a:ext>
                </a:extLst>
              </p:cNvPr>
              <p:cNvSpPr txBox="1"/>
              <p:nvPr/>
            </p:nvSpPr>
            <p:spPr>
              <a:xfrm>
                <a:off x="3274687" y="1885227"/>
                <a:ext cx="1262960" cy="496045"/>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No cuarentena de animales enfermos</a:t>
                </a:r>
              </a:p>
            </p:txBody>
          </p:sp>
        </p:grpSp>
        <p:grpSp>
          <p:nvGrpSpPr>
            <p:cNvPr id="43" name="Group 42">
              <a:extLst>
                <a:ext uri="{FF2B5EF4-FFF2-40B4-BE49-F238E27FC236}">
                  <a16:creationId xmlns:a16="http://schemas.microsoft.com/office/drawing/2014/main" id="{BA9B521D-D51D-23D6-B6E2-FB57D895B04C}"/>
                </a:ext>
              </a:extLst>
            </p:cNvPr>
            <p:cNvGrpSpPr/>
            <p:nvPr/>
          </p:nvGrpSpPr>
          <p:grpSpPr>
            <a:xfrm>
              <a:off x="5004529" y="3727495"/>
              <a:ext cx="3231228" cy="307777"/>
              <a:chOff x="3456749" y="1951837"/>
              <a:chExt cx="1320348" cy="318546"/>
            </a:xfrm>
          </p:grpSpPr>
          <p:cxnSp>
            <p:nvCxnSpPr>
              <p:cNvPr id="44" name="Straight Arrow Connector 43">
                <a:extLst>
                  <a:ext uri="{FF2B5EF4-FFF2-40B4-BE49-F238E27FC236}">
                    <a16:creationId xmlns:a16="http://schemas.microsoft.com/office/drawing/2014/main" id="{CEBFEB57-0CF5-86DA-491A-4B3FA9A59E58}"/>
                  </a:ext>
                </a:extLst>
              </p:cNvPr>
              <p:cNvCxnSpPr>
                <a:cxnSpLocks/>
                <a:stCxn id="277" idx="3"/>
              </p:cNvCxnSpPr>
              <p:nvPr/>
            </p:nvCxnSpPr>
            <p:spPr>
              <a:xfrm flipV="1">
                <a:off x="4590276" y="2112446"/>
                <a:ext cx="186821" cy="2868"/>
              </a:xfrm>
              <a:prstGeom prst="straightConnector1">
                <a:avLst/>
              </a:prstGeom>
              <a:noFill/>
              <a:ln w="9525" cap="flat" cmpd="sng" algn="ctr">
                <a:solidFill>
                  <a:sysClr val="windowText" lastClr="000000"/>
                </a:solidFill>
                <a:prstDash val="solid"/>
                <a:tailEnd type="triangle"/>
              </a:ln>
              <a:effectLst/>
            </p:spPr>
          </p:cxnSp>
          <p:sp>
            <p:nvSpPr>
              <p:cNvPr id="45" name="TextBox 44">
                <a:extLst>
                  <a:ext uri="{FF2B5EF4-FFF2-40B4-BE49-F238E27FC236}">
                    <a16:creationId xmlns:a16="http://schemas.microsoft.com/office/drawing/2014/main" id="{360F8F77-A315-9164-6963-D504EDF3305A}"/>
                  </a:ext>
                </a:extLst>
              </p:cNvPr>
              <p:cNvSpPr txBox="1"/>
              <p:nvPr/>
            </p:nvSpPr>
            <p:spPr>
              <a:xfrm>
                <a:off x="3456749" y="1951837"/>
                <a:ext cx="1134616" cy="318546"/>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Malas prácticas de higiene</a:t>
                </a:r>
              </a:p>
            </p:txBody>
          </p:sp>
        </p:grpSp>
      </p:grpSp>
      <p:grpSp>
        <p:nvGrpSpPr>
          <p:cNvPr id="56" name="Group 55">
            <a:extLst>
              <a:ext uri="{FF2B5EF4-FFF2-40B4-BE49-F238E27FC236}">
                <a16:creationId xmlns:a16="http://schemas.microsoft.com/office/drawing/2014/main" id="{11271C9E-B6B3-DC8A-A107-1EDB4DDC0202}"/>
              </a:ext>
            </a:extLst>
          </p:cNvPr>
          <p:cNvGrpSpPr/>
          <p:nvPr/>
        </p:nvGrpSpPr>
        <p:grpSpPr>
          <a:xfrm>
            <a:off x="152400" y="2484247"/>
            <a:ext cx="4190999" cy="1585582"/>
            <a:chOff x="452718" y="2405160"/>
            <a:chExt cx="4190999" cy="1585582"/>
          </a:xfrm>
        </p:grpSpPr>
        <p:grpSp>
          <p:nvGrpSpPr>
            <p:cNvPr id="57" name="Group 56">
              <a:extLst>
                <a:ext uri="{FF2B5EF4-FFF2-40B4-BE49-F238E27FC236}">
                  <a16:creationId xmlns:a16="http://schemas.microsoft.com/office/drawing/2014/main" id="{2220D600-621C-9035-8DF0-09547AD7AAAA}"/>
                </a:ext>
              </a:extLst>
            </p:cNvPr>
            <p:cNvGrpSpPr/>
            <p:nvPr/>
          </p:nvGrpSpPr>
          <p:grpSpPr>
            <a:xfrm>
              <a:off x="452718" y="2405160"/>
              <a:ext cx="3444541" cy="307777"/>
              <a:chOff x="1929798" y="1962149"/>
              <a:chExt cx="2791644" cy="307777"/>
            </a:xfrm>
          </p:grpSpPr>
          <p:cxnSp>
            <p:nvCxnSpPr>
              <p:cNvPr id="70" name="Straight Arrow Connector 69">
                <a:extLst>
                  <a:ext uri="{FF2B5EF4-FFF2-40B4-BE49-F238E27FC236}">
                    <a16:creationId xmlns:a16="http://schemas.microsoft.com/office/drawing/2014/main" id="{6AA226B1-E116-5795-F6D9-D588C6C5A48D}"/>
                  </a:ext>
                </a:extLst>
              </p:cNvPr>
              <p:cNvCxnSpPr>
                <a:cxnSpLocks/>
                <a:stCxn id="88" idx="3"/>
              </p:cNvCxnSpPr>
              <p:nvPr/>
            </p:nvCxnSpPr>
            <p:spPr>
              <a:xfrm>
                <a:off x="4354790" y="2130844"/>
                <a:ext cx="366652" cy="0"/>
              </a:xfrm>
              <a:prstGeom prst="straightConnector1">
                <a:avLst/>
              </a:prstGeom>
              <a:noFill/>
              <a:ln w="9525" cap="flat" cmpd="sng" algn="ctr">
                <a:solidFill>
                  <a:sysClr val="windowText" lastClr="000000"/>
                </a:solidFill>
                <a:prstDash val="solid"/>
                <a:tailEnd type="triangle"/>
              </a:ln>
              <a:effectLst/>
            </p:spPr>
          </p:cxnSp>
          <p:sp>
            <p:nvSpPr>
              <p:cNvPr id="71" name="TextBox 70">
                <a:extLst>
                  <a:ext uri="{FF2B5EF4-FFF2-40B4-BE49-F238E27FC236}">
                    <a16:creationId xmlns:a16="http://schemas.microsoft.com/office/drawing/2014/main" id="{B0A4E979-233D-6060-B1D5-1F55C46659C7}"/>
                  </a:ext>
                </a:extLst>
              </p:cNvPr>
              <p:cNvSpPr txBox="1"/>
              <p:nvPr/>
            </p:nvSpPr>
            <p:spPr>
              <a:xfrm>
                <a:off x="1929798" y="1962149"/>
                <a:ext cx="2211592" cy="307777"/>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Presencia de esporas de ántrax</a:t>
                </a:r>
              </a:p>
            </p:txBody>
          </p:sp>
        </p:grpSp>
        <p:grpSp>
          <p:nvGrpSpPr>
            <p:cNvPr id="58" name="Group 57">
              <a:extLst>
                <a:ext uri="{FF2B5EF4-FFF2-40B4-BE49-F238E27FC236}">
                  <a16:creationId xmlns:a16="http://schemas.microsoft.com/office/drawing/2014/main" id="{FA87B317-2890-BA53-8C09-6EEEF37852DA}"/>
                </a:ext>
              </a:extLst>
            </p:cNvPr>
            <p:cNvGrpSpPr/>
            <p:nvPr/>
          </p:nvGrpSpPr>
          <p:grpSpPr>
            <a:xfrm>
              <a:off x="1214716" y="3028031"/>
              <a:ext cx="3048005" cy="307777"/>
              <a:chOff x="3035255" y="1962149"/>
              <a:chExt cx="1711849" cy="295881"/>
            </a:xfrm>
          </p:grpSpPr>
          <p:cxnSp>
            <p:nvCxnSpPr>
              <p:cNvPr id="68" name="Straight Arrow Connector 67">
                <a:extLst>
                  <a:ext uri="{FF2B5EF4-FFF2-40B4-BE49-F238E27FC236}">
                    <a16:creationId xmlns:a16="http://schemas.microsoft.com/office/drawing/2014/main" id="{92023641-6860-C7E8-0A17-91FF246BADC7}"/>
                  </a:ext>
                </a:extLst>
              </p:cNvPr>
              <p:cNvCxnSpPr>
                <a:cxnSpLocks/>
                <a:stCxn id="90" idx="3"/>
              </p:cNvCxnSpPr>
              <p:nvPr/>
            </p:nvCxnSpPr>
            <p:spPr>
              <a:xfrm>
                <a:off x="4402909" y="2107558"/>
                <a:ext cx="344195" cy="0"/>
              </a:xfrm>
              <a:prstGeom prst="straightConnector1">
                <a:avLst/>
              </a:prstGeom>
              <a:noFill/>
              <a:ln w="9525" cap="flat" cmpd="sng" algn="ctr">
                <a:solidFill>
                  <a:sysClr val="windowText" lastClr="000000"/>
                </a:solidFill>
                <a:prstDash val="solid"/>
                <a:tailEnd type="triangle"/>
              </a:ln>
              <a:effectLst/>
            </p:spPr>
          </p:cxnSp>
          <p:sp>
            <p:nvSpPr>
              <p:cNvPr id="69" name="TextBox 68">
                <a:extLst>
                  <a:ext uri="{FF2B5EF4-FFF2-40B4-BE49-F238E27FC236}">
                    <a16:creationId xmlns:a16="http://schemas.microsoft.com/office/drawing/2014/main" id="{D54AB39E-B60F-D883-8490-98FF5912C52B}"/>
                  </a:ext>
                </a:extLst>
              </p:cNvPr>
              <p:cNvSpPr txBox="1"/>
              <p:nvPr/>
            </p:nvSpPr>
            <p:spPr>
              <a:xfrm>
                <a:off x="3035255" y="1962149"/>
                <a:ext cx="1287079" cy="295881"/>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Contacto con el ganado</a:t>
                </a:r>
              </a:p>
            </p:txBody>
          </p:sp>
        </p:grpSp>
        <p:grpSp>
          <p:nvGrpSpPr>
            <p:cNvPr id="59" name="Group 58">
              <a:extLst>
                <a:ext uri="{FF2B5EF4-FFF2-40B4-BE49-F238E27FC236}">
                  <a16:creationId xmlns:a16="http://schemas.microsoft.com/office/drawing/2014/main" id="{0E24E734-E970-629F-D4B5-02F016C6714A}"/>
                </a:ext>
              </a:extLst>
            </p:cNvPr>
            <p:cNvGrpSpPr/>
            <p:nvPr/>
          </p:nvGrpSpPr>
          <p:grpSpPr>
            <a:xfrm>
              <a:off x="1367115" y="2723412"/>
              <a:ext cx="2704965" cy="307777"/>
              <a:chOff x="2914666" y="1962148"/>
              <a:chExt cx="1814467" cy="295881"/>
            </a:xfrm>
          </p:grpSpPr>
          <p:cxnSp>
            <p:nvCxnSpPr>
              <p:cNvPr id="66" name="Straight Arrow Connector 65">
                <a:extLst>
                  <a:ext uri="{FF2B5EF4-FFF2-40B4-BE49-F238E27FC236}">
                    <a16:creationId xmlns:a16="http://schemas.microsoft.com/office/drawing/2014/main" id="{94702F00-B15D-5C20-2B05-A5065795EE3F}"/>
                  </a:ext>
                </a:extLst>
              </p:cNvPr>
              <p:cNvCxnSpPr>
                <a:cxnSpLocks/>
                <a:stCxn id="89" idx="3"/>
              </p:cNvCxnSpPr>
              <p:nvPr/>
            </p:nvCxnSpPr>
            <p:spPr>
              <a:xfrm flipV="1">
                <a:off x="4368076" y="2131441"/>
                <a:ext cx="361057" cy="1"/>
              </a:xfrm>
              <a:prstGeom prst="straightConnector1">
                <a:avLst/>
              </a:prstGeom>
              <a:noFill/>
              <a:ln w="9525" cap="flat" cmpd="sng" algn="ctr">
                <a:solidFill>
                  <a:sysClr val="windowText" lastClr="000000"/>
                </a:solidFill>
                <a:prstDash val="solid"/>
                <a:tailEnd type="triangle"/>
              </a:ln>
              <a:effectLst/>
            </p:spPr>
          </p:cxnSp>
          <p:sp>
            <p:nvSpPr>
              <p:cNvPr id="67" name="TextBox 66">
                <a:extLst>
                  <a:ext uri="{FF2B5EF4-FFF2-40B4-BE49-F238E27FC236}">
                    <a16:creationId xmlns:a16="http://schemas.microsoft.com/office/drawing/2014/main" id="{54273F0F-7710-16DD-EE82-931EB56260E3}"/>
                  </a:ext>
                </a:extLst>
              </p:cNvPr>
              <p:cNvSpPr txBox="1"/>
              <p:nvPr/>
            </p:nvSpPr>
            <p:spPr>
              <a:xfrm>
                <a:off x="2914666" y="1962148"/>
                <a:ext cx="1314641" cy="295881"/>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Falta de vacunación</a:t>
                </a:r>
              </a:p>
            </p:txBody>
          </p:sp>
        </p:grpSp>
        <p:grpSp>
          <p:nvGrpSpPr>
            <p:cNvPr id="60" name="Group 59">
              <a:extLst>
                <a:ext uri="{FF2B5EF4-FFF2-40B4-BE49-F238E27FC236}">
                  <a16:creationId xmlns:a16="http://schemas.microsoft.com/office/drawing/2014/main" id="{49C38A8A-0FAA-E192-D289-6EAD2EBA3643}"/>
                </a:ext>
              </a:extLst>
            </p:cNvPr>
            <p:cNvGrpSpPr/>
            <p:nvPr/>
          </p:nvGrpSpPr>
          <p:grpSpPr>
            <a:xfrm>
              <a:off x="929522" y="3328683"/>
              <a:ext cx="3534041" cy="307777"/>
              <a:chOff x="3181095" y="1949582"/>
              <a:chExt cx="1599452" cy="295881"/>
            </a:xfrm>
          </p:grpSpPr>
          <p:cxnSp>
            <p:nvCxnSpPr>
              <p:cNvPr id="64" name="Straight Arrow Connector 63">
                <a:extLst>
                  <a:ext uri="{FF2B5EF4-FFF2-40B4-BE49-F238E27FC236}">
                    <a16:creationId xmlns:a16="http://schemas.microsoft.com/office/drawing/2014/main" id="{43A594CC-BE09-F466-39A7-AC990CEB5C3B}"/>
                  </a:ext>
                </a:extLst>
              </p:cNvPr>
              <p:cNvCxnSpPr>
                <a:cxnSpLocks/>
              </p:cNvCxnSpPr>
              <p:nvPr/>
            </p:nvCxnSpPr>
            <p:spPr>
              <a:xfrm>
                <a:off x="4485017" y="2133599"/>
                <a:ext cx="295530" cy="0"/>
              </a:xfrm>
              <a:prstGeom prst="straightConnector1">
                <a:avLst/>
              </a:prstGeom>
              <a:noFill/>
              <a:ln w="9525" cap="flat" cmpd="sng" algn="ctr">
                <a:solidFill>
                  <a:sysClr val="windowText" lastClr="000000"/>
                </a:solidFill>
                <a:prstDash val="solid"/>
                <a:tailEnd type="triangle"/>
              </a:ln>
              <a:effectLst/>
            </p:spPr>
          </p:cxnSp>
          <p:sp>
            <p:nvSpPr>
              <p:cNvPr id="65" name="TextBox 64">
                <a:extLst>
                  <a:ext uri="{FF2B5EF4-FFF2-40B4-BE49-F238E27FC236}">
                    <a16:creationId xmlns:a16="http://schemas.microsoft.com/office/drawing/2014/main" id="{92F5B649-DCCA-16C1-D053-C43774E6F3A1}"/>
                  </a:ext>
                </a:extLst>
              </p:cNvPr>
              <p:cNvSpPr txBox="1"/>
              <p:nvPr/>
            </p:nvSpPr>
            <p:spPr>
              <a:xfrm>
                <a:off x="3181095" y="1949582"/>
                <a:ext cx="1238271" cy="295881"/>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No hay suficientes veterinarios</a:t>
                </a:r>
              </a:p>
            </p:txBody>
          </p:sp>
        </p:grpSp>
        <p:grpSp>
          <p:nvGrpSpPr>
            <p:cNvPr id="61" name="Group 60">
              <a:extLst>
                <a:ext uri="{FF2B5EF4-FFF2-40B4-BE49-F238E27FC236}">
                  <a16:creationId xmlns:a16="http://schemas.microsoft.com/office/drawing/2014/main" id="{027763D2-94AD-69AD-E382-054990FBAC6D}"/>
                </a:ext>
              </a:extLst>
            </p:cNvPr>
            <p:cNvGrpSpPr/>
            <p:nvPr/>
          </p:nvGrpSpPr>
          <p:grpSpPr>
            <a:xfrm>
              <a:off x="1214716" y="3682965"/>
              <a:ext cx="3429001" cy="307777"/>
              <a:chOff x="3505761" y="1881739"/>
              <a:chExt cx="1302629" cy="776344"/>
            </a:xfrm>
          </p:grpSpPr>
          <p:cxnSp>
            <p:nvCxnSpPr>
              <p:cNvPr id="62" name="Straight Arrow Connector 61">
                <a:extLst>
                  <a:ext uri="{FF2B5EF4-FFF2-40B4-BE49-F238E27FC236}">
                    <a16:creationId xmlns:a16="http://schemas.microsoft.com/office/drawing/2014/main" id="{1019ACDC-9F1B-6508-18A1-D36B2F488884}"/>
                  </a:ext>
                </a:extLst>
              </p:cNvPr>
              <p:cNvCxnSpPr>
                <a:cxnSpLocks/>
              </p:cNvCxnSpPr>
              <p:nvPr/>
            </p:nvCxnSpPr>
            <p:spPr>
              <a:xfrm>
                <a:off x="4610981" y="2252303"/>
                <a:ext cx="197409" cy="0"/>
              </a:xfrm>
              <a:prstGeom prst="straightConnector1">
                <a:avLst/>
              </a:prstGeom>
              <a:noFill/>
              <a:ln w="9525" cap="flat" cmpd="sng" algn="ctr">
                <a:solidFill>
                  <a:sysClr val="windowText" lastClr="000000"/>
                </a:solidFill>
                <a:prstDash val="solid"/>
                <a:tailEnd type="triangle"/>
              </a:ln>
              <a:effectLst/>
            </p:spPr>
          </p:cxnSp>
          <p:sp>
            <p:nvSpPr>
              <p:cNvPr id="63" name="TextBox 62">
                <a:extLst>
                  <a:ext uri="{FF2B5EF4-FFF2-40B4-BE49-F238E27FC236}">
                    <a16:creationId xmlns:a16="http://schemas.microsoft.com/office/drawing/2014/main" id="{6832737D-21D1-ADD4-8492-BBA99B50C65F}"/>
                  </a:ext>
                </a:extLst>
              </p:cNvPr>
              <p:cNvSpPr txBox="1"/>
              <p:nvPr/>
            </p:nvSpPr>
            <p:spPr>
              <a:xfrm>
                <a:off x="3505761" y="1881739"/>
                <a:ext cx="1019060" cy="776344"/>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Mayor riesgo durante la sequía</a:t>
                </a:r>
              </a:p>
            </p:txBody>
          </p:sp>
        </p:grpSp>
      </p:grpSp>
      <p:grpSp>
        <p:nvGrpSpPr>
          <p:cNvPr id="72" name="Group 71">
            <a:extLst>
              <a:ext uri="{FF2B5EF4-FFF2-40B4-BE49-F238E27FC236}">
                <a16:creationId xmlns:a16="http://schemas.microsoft.com/office/drawing/2014/main" id="{348A0E52-DD05-D0BC-474A-FE73B15F180D}"/>
              </a:ext>
            </a:extLst>
          </p:cNvPr>
          <p:cNvGrpSpPr/>
          <p:nvPr/>
        </p:nvGrpSpPr>
        <p:grpSpPr>
          <a:xfrm>
            <a:off x="3878107" y="5488894"/>
            <a:ext cx="3783631" cy="307777"/>
            <a:chOff x="3494470" y="2009997"/>
            <a:chExt cx="1286077" cy="271469"/>
          </a:xfrm>
        </p:grpSpPr>
        <p:cxnSp>
          <p:nvCxnSpPr>
            <p:cNvPr id="73" name="Straight Arrow Connector 72">
              <a:extLst>
                <a:ext uri="{FF2B5EF4-FFF2-40B4-BE49-F238E27FC236}">
                  <a16:creationId xmlns:a16="http://schemas.microsoft.com/office/drawing/2014/main" id="{7423C1DA-A615-3081-23D5-7D1ABBA6312C}"/>
                </a:ext>
              </a:extLst>
            </p:cNvPr>
            <p:cNvCxnSpPr/>
            <p:nvPr/>
          </p:nvCxnSpPr>
          <p:spPr>
            <a:xfrm>
              <a:off x="4151744" y="2133599"/>
              <a:ext cx="628803" cy="0"/>
            </a:xfrm>
            <a:prstGeom prst="straightConnector1">
              <a:avLst/>
            </a:prstGeom>
            <a:noFill/>
            <a:ln w="9525" cap="flat" cmpd="sng" algn="ctr">
              <a:solidFill>
                <a:sysClr val="windowText" lastClr="000000"/>
              </a:solidFill>
              <a:prstDash val="solid"/>
              <a:tailEnd type="triangle"/>
            </a:ln>
            <a:effectLst/>
          </p:spPr>
        </p:cxnSp>
        <p:sp>
          <p:nvSpPr>
            <p:cNvPr id="74" name="TextBox 73">
              <a:extLst>
                <a:ext uri="{FF2B5EF4-FFF2-40B4-BE49-F238E27FC236}">
                  <a16:creationId xmlns:a16="http://schemas.microsoft.com/office/drawing/2014/main" id="{CA6FC826-AE81-7841-3198-3094AE219DC9}"/>
                </a:ext>
              </a:extLst>
            </p:cNvPr>
            <p:cNvSpPr txBox="1"/>
            <p:nvPr/>
          </p:nvSpPr>
          <p:spPr>
            <a:xfrm>
              <a:off x="3494470" y="2009997"/>
              <a:ext cx="1179052" cy="271469"/>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No hay revisión periódica de los informes</a:t>
              </a:r>
            </a:p>
          </p:txBody>
        </p:sp>
      </p:grpSp>
      <p:grpSp>
        <p:nvGrpSpPr>
          <p:cNvPr id="75" name="Group 74">
            <a:extLst>
              <a:ext uri="{FF2B5EF4-FFF2-40B4-BE49-F238E27FC236}">
                <a16:creationId xmlns:a16="http://schemas.microsoft.com/office/drawing/2014/main" id="{48180158-EF95-426D-07C7-C3231F6D98FD}"/>
              </a:ext>
            </a:extLst>
          </p:cNvPr>
          <p:cNvGrpSpPr/>
          <p:nvPr/>
        </p:nvGrpSpPr>
        <p:grpSpPr>
          <a:xfrm>
            <a:off x="762001" y="4329515"/>
            <a:ext cx="3962398" cy="1236062"/>
            <a:chOff x="724872" y="4329118"/>
            <a:chExt cx="3962398" cy="1236062"/>
          </a:xfrm>
        </p:grpSpPr>
        <p:grpSp>
          <p:nvGrpSpPr>
            <p:cNvPr id="76" name="Group 75">
              <a:extLst>
                <a:ext uri="{FF2B5EF4-FFF2-40B4-BE49-F238E27FC236}">
                  <a16:creationId xmlns:a16="http://schemas.microsoft.com/office/drawing/2014/main" id="{2173C3B4-8AB2-AF75-27C6-3770342543BB}"/>
                </a:ext>
              </a:extLst>
            </p:cNvPr>
            <p:cNvGrpSpPr/>
            <p:nvPr/>
          </p:nvGrpSpPr>
          <p:grpSpPr>
            <a:xfrm>
              <a:off x="801072" y="4329118"/>
              <a:ext cx="3886198" cy="307777"/>
              <a:chOff x="3058005" y="1940377"/>
              <a:chExt cx="1712947" cy="307777"/>
            </a:xfrm>
          </p:grpSpPr>
          <p:cxnSp>
            <p:nvCxnSpPr>
              <p:cNvPr id="86" name="Straight Arrow Connector 85">
                <a:extLst>
                  <a:ext uri="{FF2B5EF4-FFF2-40B4-BE49-F238E27FC236}">
                    <a16:creationId xmlns:a16="http://schemas.microsoft.com/office/drawing/2014/main" id="{FEA85FAE-ACF5-E3C4-9746-9168C441AF62}"/>
                  </a:ext>
                </a:extLst>
              </p:cNvPr>
              <p:cNvCxnSpPr>
                <a:cxnSpLocks/>
                <a:stCxn id="201" idx="3"/>
              </p:cNvCxnSpPr>
              <p:nvPr/>
            </p:nvCxnSpPr>
            <p:spPr>
              <a:xfrm>
                <a:off x="4586283" y="2114297"/>
                <a:ext cx="184669" cy="0"/>
              </a:xfrm>
              <a:prstGeom prst="straightConnector1">
                <a:avLst/>
              </a:prstGeom>
              <a:noFill/>
              <a:ln w="9525" cap="flat" cmpd="sng" algn="ctr">
                <a:solidFill>
                  <a:sysClr val="windowText" lastClr="000000"/>
                </a:solidFill>
                <a:prstDash val="solid"/>
                <a:tailEnd type="triangle"/>
              </a:ln>
              <a:effectLst/>
            </p:spPr>
          </p:cxnSp>
          <p:sp>
            <p:nvSpPr>
              <p:cNvPr id="87" name="TextBox 86">
                <a:extLst>
                  <a:ext uri="{FF2B5EF4-FFF2-40B4-BE49-F238E27FC236}">
                    <a16:creationId xmlns:a16="http://schemas.microsoft.com/office/drawing/2014/main" id="{91DE06F8-5F98-0F50-CD8B-CEF8BDEFED1C}"/>
                  </a:ext>
                </a:extLst>
              </p:cNvPr>
              <p:cNvSpPr txBox="1"/>
              <p:nvPr/>
            </p:nvSpPr>
            <p:spPr>
              <a:xfrm>
                <a:off x="3058005" y="1940377"/>
                <a:ext cx="1511423" cy="307777"/>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Diagnóstico erróneo de casos humanos</a:t>
                </a:r>
              </a:p>
            </p:txBody>
          </p:sp>
        </p:grpSp>
        <p:grpSp>
          <p:nvGrpSpPr>
            <p:cNvPr id="77" name="Group 76">
              <a:extLst>
                <a:ext uri="{FF2B5EF4-FFF2-40B4-BE49-F238E27FC236}">
                  <a16:creationId xmlns:a16="http://schemas.microsoft.com/office/drawing/2014/main" id="{9DA68EE4-A5F6-FED4-6C45-A32F53269CDE}"/>
                </a:ext>
              </a:extLst>
            </p:cNvPr>
            <p:cNvGrpSpPr/>
            <p:nvPr/>
          </p:nvGrpSpPr>
          <p:grpSpPr>
            <a:xfrm>
              <a:off x="877269" y="5257403"/>
              <a:ext cx="3339117" cy="307777"/>
              <a:chOff x="3107036" y="1963002"/>
              <a:chExt cx="1622080" cy="468902"/>
            </a:xfrm>
          </p:grpSpPr>
          <p:cxnSp>
            <p:nvCxnSpPr>
              <p:cNvPr id="84" name="Straight Arrow Connector 83">
                <a:extLst>
                  <a:ext uri="{FF2B5EF4-FFF2-40B4-BE49-F238E27FC236}">
                    <a16:creationId xmlns:a16="http://schemas.microsoft.com/office/drawing/2014/main" id="{DD59315C-C446-9FF4-5FB6-210E6253F948}"/>
                  </a:ext>
                </a:extLst>
              </p:cNvPr>
              <p:cNvCxnSpPr>
                <a:cxnSpLocks/>
              </p:cNvCxnSpPr>
              <p:nvPr/>
            </p:nvCxnSpPr>
            <p:spPr>
              <a:xfrm>
                <a:off x="4624714" y="2233109"/>
                <a:ext cx="104402" cy="0"/>
              </a:xfrm>
              <a:prstGeom prst="straightConnector1">
                <a:avLst/>
              </a:prstGeom>
              <a:noFill/>
              <a:ln w="9525" cap="flat" cmpd="sng" algn="ctr">
                <a:solidFill>
                  <a:sysClr val="windowText" lastClr="000000"/>
                </a:solidFill>
                <a:prstDash val="solid"/>
                <a:tailEnd type="triangle"/>
              </a:ln>
              <a:effectLst/>
            </p:spPr>
          </p:cxnSp>
          <p:sp>
            <p:nvSpPr>
              <p:cNvPr id="85" name="TextBox 84">
                <a:extLst>
                  <a:ext uri="{FF2B5EF4-FFF2-40B4-BE49-F238E27FC236}">
                    <a16:creationId xmlns:a16="http://schemas.microsoft.com/office/drawing/2014/main" id="{7DC7B7DA-2D29-BDB0-7895-3F44A7B83175}"/>
                  </a:ext>
                </a:extLst>
              </p:cNvPr>
              <p:cNvSpPr txBox="1"/>
              <p:nvPr/>
            </p:nvSpPr>
            <p:spPr>
              <a:xfrm>
                <a:off x="3107036" y="1963002"/>
                <a:ext cx="1456748" cy="468902"/>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Ausencia de pruebas de laboratorio</a:t>
                </a:r>
              </a:p>
            </p:txBody>
          </p:sp>
        </p:grpSp>
        <p:grpSp>
          <p:nvGrpSpPr>
            <p:cNvPr id="78" name="Group 77">
              <a:extLst>
                <a:ext uri="{FF2B5EF4-FFF2-40B4-BE49-F238E27FC236}">
                  <a16:creationId xmlns:a16="http://schemas.microsoft.com/office/drawing/2014/main" id="{6E55C4C9-D0E6-B2CE-9A79-F5C94E264558}"/>
                </a:ext>
              </a:extLst>
            </p:cNvPr>
            <p:cNvGrpSpPr/>
            <p:nvPr/>
          </p:nvGrpSpPr>
          <p:grpSpPr>
            <a:xfrm>
              <a:off x="877269" y="4952601"/>
              <a:ext cx="3455391" cy="307777"/>
              <a:chOff x="3470365" y="1987361"/>
              <a:chExt cx="1276002" cy="271469"/>
            </a:xfrm>
          </p:grpSpPr>
          <p:cxnSp>
            <p:nvCxnSpPr>
              <p:cNvPr id="82" name="Straight Arrow Connector 81">
                <a:extLst>
                  <a:ext uri="{FF2B5EF4-FFF2-40B4-BE49-F238E27FC236}">
                    <a16:creationId xmlns:a16="http://schemas.microsoft.com/office/drawing/2014/main" id="{626FE718-F4ED-FEA7-E411-23E248C40BF3}"/>
                  </a:ext>
                </a:extLst>
              </p:cNvPr>
              <p:cNvCxnSpPr/>
              <p:nvPr/>
            </p:nvCxnSpPr>
            <p:spPr>
              <a:xfrm>
                <a:off x="4117564" y="2133599"/>
                <a:ext cx="628803" cy="0"/>
              </a:xfrm>
              <a:prstGeom prst="straightConnector1">
                <a:avLst/>
              </a:prstGeom>
              <a:noFill/>
              <a:ln w="9525" cap="flat" cmpd="sng" algn="ctr">
                <a:solidFill>
                  <a:sysClr val="windowText" lastClr="000000"/>
                </a:solidFill>
                <a:prstDash val="solid"/>
                <a:tailEnd type="triangle"/>
              </a:ln>
              <a:effectLst/>
            </p:spPr>
          </p:cxnSp>
          <p:sp>
            <p:nvSpPr>
              <p:cNvPr id="83" name="TextBox 82">
                <a:extLst>
                  <a:ext uri="{FF2B5EF4-FFF2-40B4-BE49-F238E27FC236}">
                    <a16:creationId xmlns:a16="http://schemas.microsoft.com/office/drawing/2014/main" id="{2D0138AB-BBD9-AB81-1BB9-3E897818AF29}"/>
                  </a:ext>
                </a:extLst>
              </p:cNvPr>
              <p:cNvSpPr txBox="1"/>
              <p:nvPr/>
            </p:nvSpPr>
            <p:spPr>
              <a:xfrm>
                <a:off x="3470365" y="1987361"/>
                <a:ext cx="1192030" cy="271469"/>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Informes deficientes de los médicos</a:t>
                </a:r>
              </a:p>
            </p:txBody>
          </p:sp>
        </p:grpSp>
        <p:grpSp>
          <p:nvGrpSpPr>
            <p:cNvPr id="79" name="Group 78">
              <a:extLst>
                <a:ext uri="{FF2B5EF4-FFF2-40B4-BE49-F238E27FC236}">
                  <a16:creationId xmlns:a16="http://schemas.microsoft.com/office/drawing/2014/main" id="{097BEB98-4E00-CD66-164C-6A54FD288A4A}"/>
                </a:ext>
              </a:extLst>
            </p:cNvPr>
            <p:cNvGrpSpPr/>
            <p:nvPr/>
          </p:nvGrpSpPr>
          <p:grpSpPr>
            <a:xfrm>
              <a:off x="724872" y="4638444"/>
              <a:ext cx="3795919" cy="307777"/>
              <a:chOff x="3428474" y="1962149"/>
              <a:chExt cx="1342568" cy="468696"/>
            </a:xfrm>
          </p:grpSpPr>
          <p:cxnSp>
            <p:nvCxnSpPr>
              <p:cNvPr id="80" name="Straight Arrow Connector 79">
                <a:extLst>
                  <a:ext uri="{FF2B5EF4-FFF2-40B4-BE49-F238E27FC236}">
                    <a16:creationId xmlns:a16="http://schemas.microsoft.com/office/drawing/2014/main" id="{270ECD1A-68B9-2C5C-5FAE-DB953929AC84}"/>
                  </a:ext>
                </a:extLst>
              </p:cNvPr>
              <p:cNvCxnSpPr>
                <a:cxnSpLocks/>
              </p:cNvCxnSpPr>
              <p:nvPr/>
            </p:nvCxnSpPr>
            <p:spPr>
              <a:xfrm>
                <a:off x="4668219" y="2233064"/>
                <a:ext cx="102823" cy="0"/>
              </a:xfrm>
              <a:prstGeom prst="straightConnector1">
                <a:avLst/>
              </a:prstGeom>
              <a:noFill/>
              <a:ln w="9525" cap="flat" cmpd="sng" algn="ctr">
                <a:solidFill>
                  <a:sysClr val="windowText" lastClr="000000"/>
                </a:solidFill>
                <a:prstDash val="solid"/>
                <a:tailEnd type="triangle"/>
              </a:ln>
              <a:effectLst/>
            </p:spPr>
          </p:cxnSp>
          <p:sp>
            <p:nvSpPr>
              <p:cNvPr id="81" name="TextBox 80">
                <a:extLst>
                  <a:ext uri="{FF2B5EF4-FFF2-40B4-BE49-F238E27FC236}">
                    <a16:creationId xmlns:a16="http://schemas.microsoft.com/office/drawing/2014/main" id="{E233FA98-9C68-08FA-46A2-38F46D5C1EDE}"/>
                  </a:ext>
                </a:extLst>
              </p:cNvPr>
              <p:cNvSpPr txBox="1"/>
              <p:nvPr/>
            </p:nvSpPr>
            <p:spPr>
              <a:xfrm>
                <a:off x="3428474" y="1962149"/>
                <a:ext cx="1203363" cy="468696"/>
              </a:xfrm>
              <a:prstGeom prst="rect">
                <a:avLst/>
              </a:prstGeom>
              <a:solidFill>
                <a:sysClr val="window" lastClr="FFFFFF"/>
              </a:solidFill>
            </p:spPr>
            <p:txBody>
              <a:bodyPr wrap="square" rtlCol="0">
                <a:spAutoFit/>
              </a:bodyPr>
              <a:lstStyle/>
              <a:p>
                <a:pPr algn="ctr" eaLnBrk="1" fontAlgn="auto" hangingPunct="1">
                  <a:spcBef>
                    <a:spcPts val="0"/>
                  </a:spcBef>
                  <a:spcAft>
                    <a:spcPts val="0"/>
                  </a:spcAft>
                  <a:defRPr/>
                </a:pPr>
                <a:r>
                  <a:rPr lang="en-US" sz="1400" kern="0" dirty="0">
                    <a:solidFill>
                      <a:prstClr val="black"/>
                    </a:solidFill>
                  </a:rPr>
                  <a:t>Acceso deficiente a la atención sanitaria</a:t>
                </a:r>
              </a:p>
            </p:txBody>
          </p:sp>
        </p:grpSp>
      </p:grpSp>
      <p:sp>
        <p:nvSpPr>
          <p:cNvPr id="88" name="TextBox 87">
            <a:extLst>
              <a:ext uri="{FF2B5EF4-FFF2-40B4-BE49-F238E27FC236}">
                <a16:creationId xmlns:a16="http://schemas.microsoft.com/office/drawing/2014/main" id="{8BE998F3-8907-ADCE-FA2D-31EB0E585AE7}"/>
              </a:ext>
            </a:extLst>
          </p:cNvPr>
          <p:cNvSpPr txBox="1"/>
          <p:nvPr/>
        </p:nvSpPr>
        <p:spPr>
          <a:xfrm>
            <a:off x="2815873" y="2483665"/>
            <a:ext cx="328665"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C00000"/>
                </a:solidFill>
              </a:rPr>
              <a:t>N</a:t>
            </a:r>
            <a:endParaRPr lang="en-US" sz="1600" b="1" i="1" kern="0" dirty="0">
              <a:solidFill>
                <a:srgbClr val="C00000"/>
              </a:solidFill>
            </a:endParaRPr>
          </a:p>
        </p:txBody>
      </p:sp>
      <p:sp>
        <p:nvSpPr>
          <p:cNvPr id="89" name="TextBox 88">
            <a:extLst>
              <a:ext uri="{FF2B5EF4-FFF2-40B4-BE49-F238E27FC236}">
                <a16:creationId xmlns:a16="http://schemas.microsoft.com/office/drawing/2014/main" id="{EC2178DA-69B9-133C-C033-C8FD9D9CA11D}"/>
              </a:ext>
            </a:extLst>
          </p:cNvPr>
          <p:cNvSpPr txBox="1"/>
          <p:nvPr/>
        </p:nvSpPr>
        <p:spPr>
          <a:xfrm>
            <a:off x="2966669" y="2809322"/>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C00000"/>
                </a:solidFill>
              </a:rPr>
              <a:t>N</a:t>
            </a:r>
            <a:endParaRPr lang="en-US" sz="1600" b="1" i="1" kern="0" dirty="0">
              <a:solidFill>
                <a:srgbClr val="C00000"/>
              </a:solidFill>
            </a:endParaRPr>
          </a:p>
        </p:txBody>
      </p:sp>
      <p:sp>
        <p:nvSpPr>
          <p:cNvPr id="90" name="TextBox 89">
            <a:extLst>
              <a:ext uri="{FF2B5EF4-FFF2-40B4-BE49-F238E27FC236}">
                <a16:creationId xmlns:a16="http://schemas.microsoft.com/office/drawing/2014/main" id="{77BA2979-FF13-07CB-B9FB-1E88113A6DAB}"/>
              </a:ext>
            </a:extLst>
          </p:cNvPr>
          <p:cNvSpPr txBox="1"/>
          <p:nvPr/>
        </p:nvSpPr>
        <p:spPr>
          <a:xfrm>
            <a:off x="3082712" y="3089096"/>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C00000"/>
                </a:solidFill>
              </a:rPr>
              <a:t>N</a:t>
            </a:r>
            <a:endParaRPr lang="en-US" sz="1600" b="1" i="1" kern="0" dirty="0">
              <a:solidFill>
                <a:srgbClr val="C00000"/>
              </a:solidFill>
            </a:endParaRPr>
          </a:p>
        </p:txBody>
      </p:sp>
      <p:sp>
        <p:nvSpPr>
          <p:cNvPr id="91" name="TextBox 90">
            <a:extLst>
              <a:ext uri="{FF2B5EF4-FFF2-40B4-BE49-F238E27FC236}">
                <a16:creationId xmlns:a16="http://schemas.microsoft.com/office/drawing/2014/main" id="{C0589FBC-0CE0-B573-8F60-242D5E811D61}"/>
              </a:ext>
            </a:extLst>
          </p:cNvPr>
          <p:cNvSpPr txBox="1"/>
          <p:nvPr/>
        </p:nvSpPr>
        <p:spPr>
          <a:xfrm>
            <a:off x="3235112" y="3440668"/>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C00000"/>
                </a:solidFill>
              </a:rPr>
              <a:t>N</a:t>
            </a:r>
            <a:endParaRPr lang="en-US" sz="1600" b="1" i="1" kern="0" dirty="0">
              <a:solidFill>
                <a:srgbClr val="C00000"/>
              </a:solidFill>
            </a:endParaRPr>
          </a:p>
        </p:txBody>
      </p:sp>
      <p:sp>
        <p:nvSpPr>
          <p:cNvPr id="92" name="TextBox 91">
            <a:extLst>
              <a:ext uri="{FF2B5EF4-FFF2-40B4-BE49-F238E27FC236}">
                <a16:creationId xmlns:a16="http://schemas.microsoft.com/office/drawing/2014/main" id="{ACB402F1-8A24-4636-3DD2-1FF26F84DD5A}"/>
              </a:ext>
            </a:extLst>
          </p:cNvPr>
          <p:cNvSpPr txBox="1"/>
          <p:nvPr/>
        </p:nvSpPr>
        <p:spPr>
          <a:xfrm>
            <a:off x="3543162" y="3757212"/>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C00000"/>
                </a:solidFill>
              </a:rPr>
              <a:t>N</a:t>
            </a:r>
            <a:endParaRPr lang="en-US" sz="1600" b="1" i="1" kern="0" dirty="0">
              <a:solidFill>
                <a:srgbClr val="C00000"/>
              </a:solidFill>
            </a:endParaRPr>
          </a:p>
        </p:txBody>
      </p:sp>
      <p:sp>
        <p:nvSpPr>
          <p:cNvPr id="201" name="TextBox 200">
            <a:extLst>
              <a:ext uri="{FF2B5EF4-FFF2-40B4-BE49-F238E27FC236}">
                <a16:creationId xmlns:a16="http://schemas.microsoft.com/office/drawing/2014/main" id="{6CCD7CDA-3E9E-D4B8-B214-A0E37F93CA9C}"/>
              </a:ext>
            </a:extLst>
          </p:cNvPr>
          <p:cNvSpPr txBox="1"/>
          <p:nvPr/>
        </p:nvSpPr>
        <p:spPr>
          <a:xfrm>
            <a:off x="4038600" y="4334158"/>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F7941D"/>
                </a:solidFill>
              </a:rPr>
              <a:t>P</a:t>
            </a:r>
          </a:p>
        </p:txBody>
      </p:sp>
      <p:sp>
        <p:nvSpPr>
          <p:cNvPr id="202" name="TextBox 201">
            <a:extLst>
              <a:ext uri="{FF2B5EF4-FFF2-40B4-BE49-F238E27FC236}">
                <a16:creationId xmlns:a16="http://schemas.microsoft.com/office/drawing/2014/main" id="{2B60A41F-3444-D42F-C159-F13E13EF6C6C}"/>
              </a:ext>
            </a:extLst>
          </p:cNvPr>
          <p:cNvSpPr txBox="1"/>
          <p:nvPr/>
        </p:nvSpPr>
        <p:spPr>
          <a:xfrm>
            <a:off x="3847962" y="4942983"/>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F7941D"/>
                </a:solidFill>
              </a:rPr>
              <a:t>P</a:t>
            </a:r>
          </a:p>
        </p:txBody>
      </p:sp>
      <p:sp>
        <p:nvSpPr>
          <p:cNvPr id="203" name="TextBox 202">
            <a:extLst>
              <a:ext uri="{FF2B5EF4-FFF2-40B4-BE49-F238E27FC236}">
                <a16:creationId xmlns:a16="http://schemas.microsoft.com/office/drawing/2014/main" id="{876597E4-F765-90BE-61CC-8BA236F6D3D0}"/>
              </a:ext>
            </a:extLst>
          </p:cNvPr>
          <p:cNvSpPr txBox="1"/>
          <p:nvPr/>
        </p:nvSpPr>
        <p:spPr>
          <a:xfrm>
            <a:off x="3771762" y="5270153"/>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F7941D"/>
                </a:solidFill>
              </a:rPr>
              <a:t>P</a:t>
            </a:r>
          </a:p>
        </p:txBody>
      </p:sp>
      <p:sp>
        <p:nvSpPr>
          <p:cNvPr id="204" name="TextBox 203">
            <a:extLst>
              <a:ext uri="{FF2B5EF4-FFF2-40B4-BE49-F238E27FC236}">
                <a16:creationId xmlns:a16="http://schemas.microsoft.com/office/drawing/2014/main" id="{FE0FB166-5830-FD5C-F271-3C950D07CC00}"/>
              </a:ext>
            </a:extLst>
          </p:cNvPr>
          <p:cNvSpPr txBox="1"/>
          <p:nvPr/>
        </p:nvSpPr>
        <p:spPr>
          <a:xfrm>
            <a:off x="3962400" y="4629708"/>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C00000"/>
                </a:solidFill>
              </a:rPr>
              <a:t>N</a:t>
            </a:r>
            <a:endParaRPr lang="en-US" sz="1600" b="1" i="1" kern="0" dirty="0">
              <a:solidFill>
                <a:srgbClr val="C00000"/>
              </a:solidFill>
            </a:endParaRPr>
          </a:p>
        </p:txBody>
      </p:sp>
      <p:sp>
        <p:nvSpPr>
          <p:cNvPr id="272" name="TextBox 271">
            <a:extLst>
              <a:ext uri="{FF2B5EF4-FFF2-40B4-BE49-F238E27FC236}">
                <a16:creationId xmlns:a16="http://schemas.microsoft.com/office/drawing/2014/main" id="{1696947F-3A40-5EF7-9743-259E56500938}"/>
              </a:ext>
            </a:extLst>
          </p:cNvPr>
          <p:cNvSpPr txBox="1"/>
          <p:nvPr/>
        </p:nvSpPr>
        <p:spPr>
          <a:xfrm>
            <a:off x="7048362" y="2327350"/>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F7941D"/>
                </a:solidFill>
              </a:rPr>
              <a:t>P</a:t>
            </a:r>
          </a:p>
        </p:txBody>
      </p:sp>
      <p:sp>
        <p:nvSpPr>
          <p:cNvPr id="273" name="TextBox 272">
            <a:extLst>
              <a:ext uri="{FF2B5EF4-FFF2-40B4-BE49-F238E27FC236}">
                <a16:creationId xmlns:a16="http://schemas.microsoft.com/office/drawing/2014/main" id="{740575E0-A113-FDE2-0362-859C7F4159E1}"/>
              </a:ext>
            </a:extLst>
          </p:cNvPr>
          <p:cNvSpPr txBox="1"/>
          <p:nvPr/>
        </p:nvSpPr>
        <p:spPr>
          <a:xfrm>
            <a:off x="7048362" y="2605686"/>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C00000"/>
                </a:solidFill>
              </a:rPr>
              <a:t>N</a:t>
            </a:r>
            <a:endParaRPr lang="en-US" sz="1600" b="1" i="1" kern="0" dirty="0">
              <a:solidFill>
                <a:srgbClr val="C00000"/>
              </a:solidFill>
            </a:endParaRPr>
          </a:p>
        </p:txBody>
      </p:sp>
      <p:sp>
        <p:nvSpPr>
          <p:cNvPr id="274" name="TextBox 273">
            <a:extLst>
              <a:ext uri="{FF2B5EF4-FFF2-40B4-BE49-F238E27FC236}">
                <a16:creationId xmlns:a16="http://schemas.microsoft.com/office/drawing/2014/main" id="{EB00FC4C-08ED-BF81-69CC-211999AD6690}"/>
              </a:ext>
            </a:extLst>
          </p:cNvPr>
          <p:cNvSpPr txBox="1"/>
          <p:nvPr/>
        </p:nvSpPr>
        <p:spPr>
          <a:xfrm>
            <a:off x="7400129" y="2879793"/>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C00000"/>
                </a:solidFill>
              </a:rPr>
              <a:t>N</a:t>
            </a:r>
            <a:endParaRPr lang="en-US" sz="1600" b="1" i="1" kern="0" dirty="0">
              <a:solidFill>
                <a:srgbClr val="C00000"/>
              </a:solidFill>
            </a:endParaRPr>
          </a:p>
        </p:txBody>
      </p:sp>
      <p:sp>
        <p:nvSpPr>
          <p:cNvPr id="275" name="TextBox 274">
            <a:extLst>
              <a:ext uri="{FF2B5EF4-FFF2-40B4-BE49-F238E27FC236}">
                <a16:creationId xmlns:a16="http://schemas.microsoft.com/office/drawing/2014/main" id="{E410B36B-DFCC-86A9-9061-B6F3EFE96FE2}"/>
              </a:ext>
            </a:extLst>
          </p:cNvPr>
          <p:cNvSpPr txBox="1"/>
          <p:nvPr/>
        </p:nvSpPr>
        <p:spPr>
          <a:xfrm>
            <a:off x="7387281" y="3197028"/>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C00000"/>
                </a:solidFill>
              </a:rPr>
              <a:t>N</a:t>
            </a:r>
            <a:endParaRPr lang="en-US" sz="1600" b="1" i="1" kern="0" dirty="0">
              <a:solidFill>
                <a:srgbClr val="C00000"/>
              </a:solidFill>
            </a:endParaRPr>
          </a:p>
        </p:txBody>
      </p:sp>
      <p:sp>
        <p:nvSpPr>
          <p:cNvPr id="276" name="TextBox 275">
            <a:extLst>
              <a:ext uri="{FF2B5EF4-FFF2-40B4-BE49-F238E27FC236}">
                <a16:creationId xmlns:a16="http://schemas.microsoft.com/office/drawing/2014/main" id="{CC3E4223-8527-BBDE-53C3-65129F410DFE}"/>
              </a:ext>
            </a:extLst>
          </p:cNvPr>
          <p:cNvSpPr txBox="1"/>
          <p:nvPr/>
        </p:nvSpPr>
        <p:spPr>
          <a:xfrm>
            <a:off x="7467600" y="3488754"/>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C00000"/>
                </a:solidFill>
              </a:rPr>
              <a:t>N</a:t>
            </a:r>
            <a:endParaRPr lang="en-US" sz="1600" b="1" i="1" kern="0" dirty="0">
              <a:solidFill>
                <a:srgbClr val="C00000"/>
              </a:solidFill>
            </a:endParaRPr>
          </a:p>
        </p:txBody>
      </p:sp>
      <p:sp>
        <p:nvSpPr>
          <p:cNvPr id="277" name="TextBox 276">
            <a:extLst>
              <a:ext uri="{FF2B5EF4-FFF2-40B4-BE49-F238E27FC236}">
                <a16:creationId xmlns:a16="http://schemas.microsoft.com/office/drawing/2014/main" id="{A9D3DD3C-D003-DA97-CEBC-C3A128D9BA15}"/>
              </a:ext>
            </a:extLst>
          </p:cNvPr>
          <p:cNvSpPr txBox="1"/>
          <p:nvPr/>
        </p:nvSpPr>
        <p:spPr>
          <a:xfrm>
            <a:off x="7734162" y="3782820"/>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C00000"/>
                </a:solidFill>
              </a:rPr>
              <a:t>N</a:t>
            </a:r>
            <a:endParaRPr lang="en-US" sz="1600" b="1" i="1" kern="0" dirty="0">
              <a:solidFill>
                <a:srgbClr val="C00000"/>
              </a:solidFill>
            </a:endParaRPr>
          </a:p>
        </p:txBody>
      </p:sp>
      <p:sp>
        <p:nvSpPr>
          <p:cNvPr id="279" name="TextBox 278">
            <a:extLst>
              <a:ext uri="{FF2B5EF4-FFF2-40B4-BE49-F238E27FC236}">
                <a16:creationId xmlns:a16="http://schemas.microsoft.com/office/drawing/2014/main" id="{3FD750C5-050C-E676-FAB1-0122D36D4004}"/>
              </a:ext>
            </a:extLst>
          </p:cNvPr>
          <p:cNvSpPr txBox="1"/>
          <p:nvPr/>
        </p:nvSpPr>
        <p:spPr>
          <a:xfrm>
            <a:off x="7693248" y="4235008"/>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F7941D"/>
                </a:solidFill>
              </a:rPr>
              <a:t>P</a:t>
            </a:r>
          </a:p>
        </p:txBody>
      </p:sp>
      <p:sp>
        <p:nvSpPr>
          <p:cNvPr id="280" name="TextBox 279">
            <a:extLst>
              <a:ext uri="{FF2B5EF4-FFF2-40B4-BE49-F238E27FC236}">
                <a16:creationId xmlns:a16="http://schemas.microsoft.com/office/drawing/2014/main" id="{39C01C88-907B-A56B-8883-F2A01E93C700}"/>
              </a:ext>
            </a:extLst>
          </p:cNvPr>
          <p:cNvSpPr txBox="1"/>
          <p:nvPr/>
        </p:nvSpPr>
        <p:spPr>
          <a:xfrm>
            <a:off x="7334181" y="5107274"/>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F7941D"/>
                </a:solidFill>
              </a:rPr>
              <a:t>P</a:t>
            </a:r>
          </a:p>
        </p:txBody>
      </p:sp>
      <p:sp>
        <p:nvSpPr>
          <p:cNvPr id="281" name="TextBox 280">
            <a:extLst>
              <a:ext uri="{FF2B5EF4-FFF2-40B4-BE49-F238E27FC236}">
                <a16:creationId xmlns:a16="http://schemas.microsoft.com/office/drawing/2014/main" id="{1E9DDF98-3100-2447-5DF0-FE2F919F551E}"/>
              </a:ext>
            </a:extLst>
          </p:cNvPr>
          <p:cNvSpPr txBox="1"/>
          <p:nvPr/>
        </p:nvSpPr>
        <p:spPr>
          <a:xfrm>
            <a:off x="7514094" y="4537454"/>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338533"/>
                </a:solidFill>
              </a:rPr>
              <a:t>T</a:t>
            </a:r>
          </a:p>
        </p:txBody>
      </p:sp>
      <p:sp>
        <p:nvSpPr>
          <p:cNvPr id="282" name="TextBox 281">
            <a:extLst>
              <a:ext uri="{FF2B5EF4-FFF2-40B4-BE49-F238E27FC236}">
                <a16:creationId xmlns:a16="http://schemas.microsoft.com/office/drawing/2014/main" id="{64B50709-462A-71FA-0A3E-1E0E3D20F125}"/>
              </a:ext>
            </a:extLst>
          </p:cNvPr>
          <p:cNvSpPr txBox="1"/>
          <p:nvPr/>
        </p:nvSpPr>
        <p:spPr>
          <a:xfrm>
            <a:off x="7391400" y="4829952"/>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338533"/>
                </a:solidFill>
              </a:rPr>
              <a:t>T</a:t>
            </a:r>
          </a:p>
        </p:txBody>
      </p:sp>
      <p:sp>
        <p:nvSpPr>
          <p:cNvPr id="283" name="TextBox 282">
            <a:extLst>
              <a:ext uri="{FF2B5EF4-FFF2-40B4-BE49-F238E27FC236}">
                <a16:creationId xmlns:a16="http://schemas.microsoft.com/office/drawing/2014/main" id="{69C61626-8A4E-60C7-0C8B-9069B99F1733}"/>
              </a:ext>
            </a:extLst>
          </p:cNvPr>
          <p:cNvSpPr txBox="1"/>
          <p:nvPr/>
        </p:nvSpPr>
        <p:spPr>
          <a:xfrm>
            <a:off x="7080035" y="5425084"/>
            <a:ext cx="266838" cy="338554"/>
          </a:xfrm>
          <a:prstGeom prst="rect">
            <a:avLst/>
          </a:prstGeom>
          <a:noFill/>
        </p:spPr>
        <p:txBody>
          <a:bodyPr wrap="square" rtlCol="0">
            <a:spAutoFit/>
          </a:bodyPr>
          <a:lstStyle/>
          <a:p>
            <a:pPr eaLnBrk="1" fontAlgn="auto" hangingPunct="1">
              <a:spcBef>
                <a:spcPts val="0"/>
              </a:spcBef>
              <a:spcAft>
                <a:spcPts val="0"/>
              </a:spcAft>
              <a:defRPr/>
            </a:pPr>
            <a:r>
              <a:rPr lang="en-US" sz="1600" b="1" kern="0" dirty="0">
                <a:solidFill>
                  <a:srgbClr val="338533"/>
                </a:solidFill>
              </a:rPr>
              <a:t>T</a:t>
            </a:r>
          </a:p>
        </p:txBody>
      </p:sp>
      <p:sp>
        <p:nvSpPr>
          <p:cNvPr id="286" name="TextBox 285">
            <a:extLst>
              <a:ext uri="{FF2B5EF4-FFF2-40B4-BE49-F238E27FC236}">
                <a16:creationId xmlns:a16="http://schemas.microsoft.com/office/drawing/2014/main" id="{8FC3B0FE-E365-50D7-A8AC-C5A426445C43}"/>
              </a:ext>
            </a:extLst>
          </p:cNvPr>
          <p:cNvSpPr txBox="1"/>
          <p:nvPr/>
        </p:nvSpPr>
        <p:spPr>
          <a:xfrm>
            <a:off x="9319064" y="1439912"/>
            <a:ext cx="2286000" cy="923330"/>
          </a:xfrm>
          <a:prstGeom prst="rect">
            <a:avLst/>
          </a:prstGeom>
          <a:noFill/>
          <a:ln w="38100">
            <a:solidFill>
              <a:srgbClr val="0065A4"/>
            </a:solidFill>
          </a:ln>
        </p:spPr>
        <p:txBody>
          <a:bodyPr wrap="square" lIns="91440" tIns="45720" rIns="91440" bIns="45720" rtlCol="0" anchor="t">
            <a:spAutoFit/>
          </a:bodyPr>
          <a:lstStyle/>
          <a:p>
            <a:pPr eaLnBrk="1" fontAlgn="auto" hangingPunct="1">
              <a:spcBef>
                <a:spcPts val="0"/>
              </a:spcBef>
              <a:spcAft>
                <a:spcPts val="0"/>
              </a:spcAft>
              <a:defRPr/>
            </a:pPr>
            <a:r>
              <a:rPr lang="en-US" b="1" kern="0" dirty="0">
                <a:solidFill>
                  <a:srgbClr val="00953A"/>
                </a:solidFill>
                <a:cs typeface="Arial"/>
              </a:rPr>
              <a:t>T </a:t>
            </a:r>
            <a:r>
              <a:rPr lang="en-US" b="1" kern="0" dirty="0">
                <a:cs typeface="Arial"/>
              </a:rPr>
              <a:t>- Control total</a:t>
            </a:r>
          </a:p>
          <a:p>
            <a:pPr eaLnBrk="1" fontAlgn="auto" hangingPunct="1">
              <a:spcBef>
                <a:spcPts val="0"/>
              </a:spcBef>
              <a:spcAft>
                <a:spcPts val="0"/>
              </a:spcAft>
              <a:defRPr/>
            </a:pPr>
            <a:r>
              <a:rPr lang="en-US" b="1" kern="0" baseline="0" dirty="0">
                <a:solidFill>
                  <a:srgbClr val="F7941D"/>
                </a:solidFill>
              </a:rPr>
              <a:t>P </a:t>
            </a:r>
            <a:r>
              <a:rPr lang="en-US" b="1" kern="0" dirty="0">
                <a:solidFill>
                  <a:prstClr val="black"/>
                </a:solidFill>
              </a:rPr>
              <a:t>- Control parcial</a:t>
            </a:r>
          </a:p>
          <a:p>
            <a:pPr eaLnBrk="1" fontAlgn="auto" hangingPunct="1">
              <a:spcBef>
                <a:spcPts val="0"/>
              </a:spcBef>
              <a:spcAft>
                <a:spcPts val="0"/>
              </a:spcAft>
              <a:defRPr/>
            </a:pPr>
            <a:r>
              <a:rPr lang="en-US" b="1" kern="0" dirty="0">
                <a:solidFill>
                  <a:srgbClr val="C00000"/>
                </a:solidFill>
              </a:rPr>
              <a:t>N </a:t>
            </a:r>
            <a:r>
              <a:rPr lang="en-US" b="1" kern="0" dirty="0">
                <a:solidFill>
                  <a:prstClr val="black"/>
                </a:solidFill>
              </a:rPr>
              <a:t>- NO control</a:t>
            </a:r>
          </a:p>
        </p:txBody>
      </p:sp>
      <p:sp>
        <p:nvSpPr>
          <p:cNvPr id="3" name="Rectangle 2">
            <a:extLst>
              <a:ext uri="{FF2B5EF4-FFF2-40B4-BE49-F238E27FC236}">
                <a16:creationId xmlns:a16="http://schemas.microsoft.com/office/drawing/2014/main" id="{6C76AD66-D4F1-D54F-18E9-952B06F1982A}"/>
              </a:ext>
            </a:extLst>
          </p:cNvPr>
          <p:cNvSpPr/>
          <p:nvPr/>
        </p:nvSpPr>
        <p:spPr>
          <a:xfrm>
            <a:off x="1719996" y="1578114"/>
            <a:ext cx="2210447" cy="707886"/>
          </a:xfrm>
          <a:prstGeom prst="rect">
            <a:avLst/>
          </a:prstGeom>
        </p:spPr>
        <p:txBody>
          <a:bodyPr wrap="square">
            <a:spAutoFit/>
          </a:bodyPr>
          <a:lstStyle/>
          <a:p>
            <a:pPr algn="ctr">
              <a:defRPr/>
            </a:pPr>
            <a:r>
              <a:rPr lang="en-US" sz="2000" b="1" kern="0" dirty="0">
                <a:solidFill>
                  <a:srgbClr val="00953A"/>
                </a:solidFill>
              </a:rPr>
              <a:t>Medio ambiente</a:t>
            </a:r>
          </a:p>
          <a:p>
            <a:pPr algn="ctr">
              <a:defRPr/>
            </a:pPr>
            <a:r>
              <a:rPr lang="en-US" sz="2000" b="1" kern="0" dirty="0">
                <a:solidFill>
                  <a:srgbClr val="00953A"/>
                </a:solidFill>
              </a:rPr>
              <a:t>animal</a:t>
            </a:r>
          </a:p>
        </p:txBody>
      </p:sp>
    </p:spTree>
    <p:extLst>
      <p:ext uri="{BB962C8B-B14F-4D97-AF65-F5344CB8AC3E}">
        <p14:creationId xmlns:p14="http://schemas.microsoft.com/office/powerpoint/2010/main" val="12901783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sz="half" idx="2"/>
          </p:nvPr>
        </p:nvSpPr>
        <p:spPr/>
        <p:txBody>
          <a:bodyPr>
            <a:normAutofit/>
          </a:bodyPr>
          <a:lstStyle/>
          <a:p>
            <a:pPr marL="514350" indent="-514350">
              <a:lnSpc>
                <a:spcPct val="90000"/>
              </a:lnSpc>
              <a:buClr>
                <a:schemeClr val="tx1"/>
              </a:buClr>
              <a:buFont typeface="+mj-lt"/>
              <a:buAutoNum type="arabicPeriod"/>
            </a:pPr>
            <a:r>
              <a:rPr lang="es-GT" noProof="0" dirty="0"/>
              <a:t>Colectar las ideas de personas bien informadas</a:t>
            </a:r>
          </a:p>
          <a:p>
            <a:pPr marL="514350" indent="-514350">
              <a:lnSpc>
                <a:spcPct val="90000"/>
              </a:lnSpc>
              <a:buClr>
                <a:schemeClr val="tx1"/>
              </a:buClr>
              <a:buFont typeface="+mj-lt"/>
              <a:buAutoNum type="arabicPeriod"/>
            </a:pPr>
            <a:r>
              <a:rPr lang="es-GT" noProof="0" dirty="0"/>
              <a:t>Consultar a las partes interesadas</a:t>
            </a:r>
          </a:p>
          <a:p>
            <a:pPr marL="514350" indent="-514350">
              <a:lnSpc>
                <a:spcPct val="90000"/>
              </a:lnSpc>
              <a:buClr>
                <a:schemeClr val="tx1"/>
              </a:buClr>
              <a:buFont typeface="+mj-lt"/>
              <a:buAutoNum type="arabicPeriod"/>
            </a:pPr>
            <a:r>
              <a:rPr lang="es-GT" noProof="0" dirty="0"/>
              <a:t>Elaborar un plan con acciones concretas</a:t>
            </a:r>
          </a:p>
          <a:p>
            <a:pPr marL="514350" indent="-514350">
              <a:lnSpc>
                <a:spcPct val="90000"/>
              </a:lnSpc>
              <a:buClr>
                <a:schemeClr val="tx1"/>
              </a:buClr>
              <a:buFont typeface="+mj-lt"/>
              <a:buAutoNum type="arabicPeriod"/>
            </a:pPr>
            <a:r>
              <a:rPr lang="es-GT" noProof="0" dirty="0"/>
              <a:t>Identificar a las personas responsables</a:t>
            </a:r>
          </a:p>
          <a:p>
            <a:pPr marL="514350" indent="-514350">
              <a:lnSpc>
                <a:spcPct val="90000"/>
              </a:lnSpc>
              <a:buClr>
                <a:schemeClr val="tx1"/>
              </a:buClr>
              <a:buFont typeface="+mj-lt"/>
              <a:buAutoNum type="arabicPeriod"/>
            </a:pPr>
            <a:r>
              <a:rPr lang="es-GT" noProof="0" dirty="0"/>
              <a:t>Establecer las fechas de finalización previstas</a:t>
            </a:r>
          </a:p>
          <a:p>
            <a:pPr marL="514350" indent="-514350">
              <a:lnSpc>
                <a:spcPct val="90000"/>
              </a:lnSpc>
              <a:buClr>
                <a:schemeClr val="tx1"/>
              </a:buClr>
              <a:buFont typeface="+mj-lt"/>
              <a:buAutoNum type="arabicPeriod"/>
            </a:pPr>
            <a:r>
              <a:rPr lang="es-GT" noProof="0" dirty="0"/>
              <a:t>Desarrollar un plan para evaluar la intervención</a:t>
            </a:r>
          </a:p>
        </p:txBody>
      </p:sp>
      <p:sp>
        <p:nvSpPr>
          <p:cNvPr id="2" name="Title 1">
            <a:extLst>
              <a:ext uri="{FF2B5EF4-FFF2-40B4-BE49-F238E27FC236}">
                <a16:creationId xmlns:a16="http://schemas.microsoft.com/office/drawing/2014/main" id="{66BC15DB-AB14-4DA8-B091-CE3C7287D8FC}"/>
              </a:ext>
            </a:extLst>
          </p:cNvPr>
          <p:cNvSpPr>
            <a:spLocks noGrp="1"/>
          </p:cNvSpPr>
          <p:nvPr>
            <p:ph type="title"/>
          </p:nvPr>
        </p:nvSpPr>
        <p:spPr/>
        <p:txBody>
          <a:bodyPr anchor="ctr">
            <a:normAutofit/>
          </a:bodyPr>
          <a:lstStyle/>
          <a:p>
            <a:r>
              <a:rPr lang="en-US" dirty="0"/>
              <a:t>Plan de mejora</a:t>
            </a:r>
          </a:p>
        </p:txBody>
      </p:sp>
    </p:spTree>
    <p:extLst>
      <p:ext uri="{BB962C8B-B14F-4D97-AF65-F5344CB8AC3E}">
        <p14:creationId xmlns:p14="http://schemas.microsoft.com/office/powerpoint/2010/main" val="29944240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F97EAA-0006-4135-A818-25ACA779B364}"/>
              </a:ext>
            </a:extLst>
          </p:cNvPr>
          <p:cNvSpPr>
            <a:spLocks noGrp="1"/>
          </p:cNvSpPr>
          <p:nvPr>
            <p:ph type="title"/>
          </p:nvPr>
        </p:nvSpPr>
        <p:spPr>
          <a:xfrm>
            <a:off x="838200" y="0"/>
            <a:ext cx="11049000" cy="1257300"/>
          </a:xfrm>
        </p:spPr>
        <p:txBody>
          <a:bodyPr/>
          <a:lstStyle/>
          <a:p>
            <a:r>
              <a:rPr lang="es-GT" noProof="0" dirty="0"/>
              <a:t>Brotes recurrentes de ántrax: planificación de una intervención (1/2)</a:t>
            </a:r>
          </a:p>
        </p:txBody>
      </p:sp>
      <p:sp>
        <p:nvSpPr>
          <p:cNvPr id="7" name="Content Placeholder 6">
            <a:extLst>
              <a:ext uri="{FF2B5EF4-FFF2-40B4-BE49-F238E27FC236}">
                <a16:creationId xmlns:a16="http://schemas.microsoft.com/office/drawing/2014/main" id="{CCC51EB9-217F-7406-B837-F6015D6C0484}"/>
              </a:ext>
            </a:extLst>
          </p:cNvPr>
          <p:cNvSpPr>
            <a:spLocks noGrp="1"/>
          </p:cNvSpPr>
          <p:nvPr>
            <p:ph sz="half" idx="2"/>
          </p:nvPr>
        </p:nvSpPr>
        <p:spPr/>
        <p:txBody>
          <a:bodyPr/>
          <a:lstStyle/>
          <a:p>
            <a:pPr marL="0" indent="0">
              <a:buNone/>
            </a:pPr>
            <a:r>
              <a:rPr lang="es-GT" b="1" noProof="0" dirty="0"/>
              <a:t>Ejemplo:</a:t>
            </a:r>
            <a:r>
              <a:rPr lang="es-GT" noProof="0" dirty="0"/>
              <a:t> "No hay revisión periódica de los reportes"</a:t>
            </a:r>
          </a:p>
          <a:p>
            <a:pPr marL="0" indent="0">
              <a:buNone/>
            </a:pPr>
            <a:endParaRPr lang="es-GT" noProof="0" dirty="0"/>
          </a:p>
          <a:p>
            <a:r>
              <a:rPr lang="es-GT" noProof="0" dirty="0"/>
              <a:t>Colectar ideas y hacer preguntas de seguimiento:</a:t>
            </a:r>
          </a:p>
          <a:p>
            <a:pPr lvl="1"/>
            <a:r>
              <a:rPr lang="es-GT" noProof="0" dirty="0"/>
              <a:t>¿Quién es el responsable?</a:t>
            </a:r>
          </a:p>
          <a:p>
            <a:pPr lvl="1"/>
            <a:r>
              <a:rPr lang="es-GT" noProof="0" dirty="0"/>
              <a:t>¿Existe un protocolo para revisar los informes? ¿Se sigue? ¿Por qué </a:t>
            </a:r>
            <a:br>
              <a:rPr lang="es-GT" noProof="0" dirty="0"/>
            </a:br>
            <a:r>
              <a:rPr lang="es-GT" noProof="0" dirty="0"/>
              <a:t>o ¿por qué no?</a:t>
            </a:r>
          </a:p>
          <a:p>
            <a:pPr lvl="1"/>
            <a:r>
              <a:rPr lang="es-GT" noProof="0" dirty="0"/>
              <a:t>¿Son conscientes los responsables de ello?</a:t>
            </a:r>
          </a:p>
          <a:p>
            <a:pPr marL="0" indent="0">
              <a:buNone/>
            </a:pPr>
            <a:endParaRPr lang="en-US" dirty="0"/>
          </a:p>
        </p:txBody>
      </p:sp>
    </p:spTree>
    <p:extLst>
      <p:ext uri="{BB962C8B-B14F-4D97-AF65-F5344CB8AC3E}">
        <p14:creationId xmlns:p14="http://schemas.microsoft.com/office/powerpoint/2010/main" val="35232744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F97EAA-0006-4135-A818-25ACA779B364}"/>
              </a:ext>
            </a:extLst>
          </p:cNvPr>
          <p:cNvSpPr>
            <a:spLocks noGrp="1"/>
          </p:cNvSpPr>
          <p:nvPr>
            <p:ph type="title"/>
          </p:nvPr>
        </p:nvSpPr>
        <p:spPr>
          <a:xfrm>
            <a:off x="838200" y="0"/>
            <a:ext cx="11201400" cy="1257300"/>
          </a:xfrm>
        </p:spPr>
        <p:txBody>
          <a:bodyPr/>
          <a:lstStyle/>
          <a:p>
            <a:r>
              <a:rPr lang="es-GT" dirty="0"/>
              <a:t>Brotes recurrentes de ántrax: planificación de una intervención </a:t>
            </a:r>
            <a:r>
              <a:rPr lang="en-US" dirty="0"/>
              <a:t>(2/2)</a:t>
            </a:r>
          </a:p>
        </p:txBody>
      </p:sp>
      <p:sp>
        <p:nvSpPr>
          <p:cNvPr id="7" name="Content Placeholder 6">
            <a:extLst>
              <a:ext uri="{FF2B5EF4-FFF2-40B4-BE49-F238E27FC236}">
                <a16:creationId xmlns:a16="http://schemas.microsoft.com/office/drawing/2014/main" id="{CCC51EB9-217F-7406-B837-F6015D6C0484}"/>
              </a:ext>
            </a:extLst>
          </p:cNvPr>
          <p:cNvSpPr>
            <a:spLocks noGrp="1"/>
          </p:cNvSpPr>
          <p:nvPr>
            <p:ph sz="half" idx="2"/>
          </p:nvPr>
        </p:nvSpPr>
        <p:spPr/>
        <p:txBody>
          <a:bodyPr/>
          <a:lstStyle/>
          <a:p>
            <a:pPr marL="0" indent="0">
              <a:buNone/>
            </a:pPr>
            <a:r>
              <a:rPr lang="es-GT" b="1" noProof="0" dirty="0"/>
              <a:t>Ejemplo:</a:t>
            </a:r>
            <a:r>
              <a:rPr lang="es-GT" noProof="0" dirty="0"/>
              <a:t> "No hay revisión periódica de los reportes"</a:t>
            </a:r>
          </a:p>
          <a:p>
            <a:pPr marL="0" indent="0">
              <a:buNone/>
            </a:pPr>
            <a:endParaRPr lang="es-GT" noProof="0" dirty="0"/>
          </a:p>
          <a:p>
            <a:r>
              <a:rPr lang="es-GT" noProof="0" dirty="0"/>
              <a:t>Sugiera una intervención razonable:</a:t>
            </a:r>
          </a:p>
          <a:p>
            <a:pPr lvl="1"/>
            <a:r>
              <a:rPr lang="es-GT" noProof="0" dirty="0"/>
              <a:t>Desarrollar o mejorar el protocolo de revisión de los informes</a:t>
            </a:r>
          </a:p>
          <a:p>
            <a:pPr lvl="1"/>
            <a:r>
              <a:rPr lang="es-GT" noProof="0" dirty="0"/>
              <a:t>Recabar la opinión de quienes deben realizar las revisiones</a:t>
            </a:r>
          </a:p>
          <a:p>
            <a:pPr lvl="1"/>
            <a:r>
              <a:rPr lang="es-GT" noProof="0" dirty="0"/>
              <a:t>Impartir formación sobre el nuevo protocolo</a:t>
            </a:r>
          </a:p>
          <a:p>
            <a:pPr lvl="1"/>
            <a:r>
              <a:rPr lang="es-GT" noProof="0" dirty="0"/>
              <a:t>Controlar si se realizan revisiones periódicas</a:t>
            </a:r>
          </a:p>
          <a:p>
            <a:pPr lvl="1"/>
            <a:r>
              <a:rPr lang="es-GT" noProof="0" dirty="0"/>
              <a:t>Proporcionar información</a:t>
            </a:r>
          </a:p>
          <a:p>
            <a:endParaRPr lang="en-US" dirty="0"/>
          </a:p>
        </p:txBody>
      </p:sp>
    </p:spTree>
    <p:extLst>
      <p:ext uri="{BB962C8B-B14F-4D97-AF65-F5344CB8AC3E}">
        <p14:creationId xmlns:p14="http://schemas.microsoft.com/office/powerpoint/2010/main" val="9029104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A0ADAA-19AA-4D9F-9D95-D22A6C3CD85D}"/>
              </a:ext>
            </a:extLst>
          </p:cNvPr>
          <p:cNvSpPr>
            <a:spLocks noGrp="1"/>
          </p:cNvSpPr>
          <p:nvPr>
            <p:ph type="title"/>
          </p:nvPr>
        </p:nvSpPr>
        <p:spPr/>
        <p:txBody>
          <a:bodyPr/>
          <a:lstStyle/>
          <a:p>
            <a:r>
              <a:rPr lang="en-US" dirty="0"/>
              <a:t>Los brotes de ántrax y Una Sola </a:t>
            </a:r>
            <a:r>
              <a:rPr lang="en-US" dirty="0" err="1"/>
              <a:t>Salud</a:t>
            </a:r>
            <a:endParaRPr lang="en-US" dirty="0"/>
          </a:p>
        </p:txBody>
      </p:sp>
      <p:sp>
        <p:nvSpPr>
          <p:cNvPr id="3" name="Content Placeholder 2">
            <a:extLst>
              <a:ext uri="{FF2B5EF4-FFF2-40B4-BE49-F238E27FC236}">
                <a16:creationId xmlns:a16="http://schemas.microsoft.com/office/drawing/2014/main" id="{05DF914E-2DC8-4658-A590-B8D7D1980521}"/>
              </a:ext>
            </a:extLst>
          </p:cNvPr>
          <p:cNvSpPr>
            <a:spLocks noGrp="1"/>
          </p:cNvSpPr>
          <p:nvPr>
            <p:ph sz="half" idx="2"/>
          </p:nvPr>
        </p:nvSpPr>
        <p:spPr/>
        <p:txBody>
          <a:bodyPr/>
          <a:lstStyle/>
          <a:p>
            <a:pPr marL="0" indent="0">
              <a:buNone/>
            </a:pPr>
            <a:r>
              <a:rPr lang="es-GT" noProof="0" dirty="0"/>
              <a:t>Comprender todo el alcance de un brote de ántrax implica una colaboración interdisciplinar</a:t>
            </a:r>
          </a:p>
          <a:p>
            <a:pPr lvl="1"/>
            <a:r>
              <a:rPr lang="es-GT" noProof="0" dirty="0"/>
              <a:t>Los médicos diagnostican la enfermedad en humanos</a:t>
            </a:r>
          </a:p>
          <a:p>
            <a:pPr lvl="1"/>
            <a:r>
              <a:rPr lang="es-GT" noProof="0" dirty="0"/>
              <a:t>Los veterinarios identifican las especies animales que se ven afectadas con frecuencia</a:t>
            </a:r>
          </a:p>
          <a:p>
            <a:pPr lvl="1"/>
            <a:r>
              <a:rPr lang="es-GT" noProof="0" dirty="0"/>
              <a:t>Especialistas en medio ambiente comprenden dónde viven las esporas de ántrax</a:t>
            </a:r>
          </a:p>
          <a:p>
            <a:pPr lvl="1"/>
            <a:endParaRPr lang="es-GT" sz="2000" noProof="0" dirty="0"/>
          </a:p>
          <a:p>
            <a:pPr marL="0" indent="0">
              <a:buNone/>
            </a:pPr>
            <a:r>
              <a:rPr lang="es-GT" noProof="0" dirty="0"/>
              <a:t>Considerar </a:t>
            </a:r>
            <a:r>
              <a:rPr lang="es-GT" kern="1200" noProof="0" dirty="0">
                <a:cs typeface="Arial" charset="0"/>
              </a:rPr>
              <a:t>cómo </a:t>
            </a:r>
            <a:r>
              <a:rPr lang="es-GT" noProof="0" dirty="0">
                <a:cs typeface="Arial" charset="0"/>
              </a:rPr>
              <a:t>mejorar la vigilancia de otro patógeno mediante</a:t>
            </a:r>
            <a:r>
              <a:rPr lang="es-GT" kern="1200" noProof="0" dirty="0">
                <a:cs typeface="Arial" charset="0"/>
              </a:rPr>
              <a:t> el enfoque Una </a:t>
            </a:r>
            <a:r>
              <a:rPr lang="es-GT" noProof="0" dirty="0">
                <a:cs typeface="Arial" charset="0"/>
              </a:rPr>
              <a:t>S</a:t>
            </a:r>
            <a:r>
              <a:rPr lang="es-GT" kern="1200" noProof="0" dirty="0">
                <a:cs typeface="Arial" charset="0"/>
              </a:rPr>
              <a:t>ola </a:t>
            </a:r>
            <a:r>
              <a:rPr lang="es-GT" noProof="0" dirty="0">
                <a:cs typeface="Arial" charset="0"/>
              </a:rPr>
              <a:t>S</a:t>
            </a:r>
            <a:r>
              <a:rPr lang="es-GT" kern="1200" noProof="0" dirty="0">
                <a:cs typeface="Arial" charset="0"/>
              </a:rPr>
              <a:t>alud en el análisis del problema.</a:t>
            </a:r>
            <a:endParaRPr lang="en-US" dirty="0"/>
          </a:p>
        </p:txBody>
      </p:sp>
    </p:spTree>
    <p:extLst>
      <p:ext uri="{BB962C8B-B14F-4D97-AF65-F5344CB8AC3E}">
        <p14:creationId xmlns:p14="http://schemas.microsoft.com/office/powerpoint/2010/main" val="29184220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3B0896B-671B-C5E3-352B-A24596DCD0E9}"/>
              </a:ext>
            </a:extLst>
          </p:cNvPr>
          <p:cNvSpPr>
            <a:spLocks noGrp="1"/>
          </p:cNvSpPr>
          <p:nvPr>
            <p:ph type="title"/>
          </p:nvPr>
        </p:nvSpPr>
        <p:spPr/>
        <p:txBody>
          <a:bodyPr/>
          <a:lstStyle/>
          <a:p>
            <a:r>
              <a:rPr lang="en-US" dirty="0"/>
              <a:t>Ejercicio: Explorar las causas</a:t>
            </a:r>
          </a:p>
        </p:txBody>
      </p:sp>
      <p:pic>
        <p:nvPicPr>
          <p:cNvPr id="5" name="Picture 7" descr="Activity Icon">
            <a:extLst>
              <a:ext uri="{FF2B5EF4-FFF2-40B4-BE49-F238E27FC236}">
                <a16:creationId xmlns:a16="http://schemas.microsoft.com/office/drawing/2014/main" id="{B3F36655-7EC9-E332-CFFB-AF919A222F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8003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3594AB6-F140-4E40-B125-C499726BF0D3}"/>
              </a:ext>
            </a:extLst>
          </p:cNvPr>
          <p:cNvSpPr>
            <a:spLocks noGrp="1"/>
          </p:cNvSpPr>
          <p:nvPr>
            <p:ph type="title"/>
          </p:nvPr>
        </p:nvSpPr>
        <p:spPr/>
        <p:txBody>
          <a:bodyPr/>
          <a:lstStyle/>
          <a:p>
            <a:r>
              <a:rPr lang="en-US" dirty="0"/>
              <a:t>¿Qué han detectado las auditorías de calidad de datos?</a:t>
            </a:r>
          </a:p>
        </p:txBody>
      </p:sp>
      <p:grpSp>
        <p:nvGrpSpPr>
          <p:cNvPr id="2" name="Group 1"/>
          <p:cNvGrpSpPr/>
          <p:nvPr/>
        </p:nvGrpSpPr>
        <p:grpSpPr>
          <a:xfrm>
            <a:off x="838200" y="1600200"/>
            <a:ext cx="10515600" cy="4419600"/>
            <a:chOff x="533400" y="2057400"/>
            <a:chExt cx="8039100" cy="3459480"/>
          </a:xfrm>
        </p:grpSpPr>
        <p:sp>
          <p:nvSpPr>
            <p:cNvPr id="18" name="Rounded Rectangle 17"/>
            <p:cNvSpPr/>
            <p:nvPr/>
          </p:nvSpPr>
          <p:spPr>
            <a:xfrm>
              <a:off x="533400" y="2057400"/>
              <a:ext cx="2514600" cy="1097280"/>
            </a:xfrm>
            <a:prstGeom prst="roundRect">
              <a:avLst/>
            </a:prstGeom>
            <a:noFill/>
            <a:ln w="38100" cap="flat" cmpd="sng" algn="ctr">
              <a:solidFill>
                <a:srgbClr val="00953A"/>
              </a:solidFill>
              <a:prstDash val="solid"/>
            </a:ln>
            <a:effectLst/>
          </p:spPr>
          <p:txBody>
            <a:bodyPr rtlCol="0" anchor="ctr"/>
            <a:lstStyle/>
            <a:p>
              <a:pPr marL="3175" algn="ctr" eaLnBrk="1" fontAlgn="auto" hangingPunct="1">
                <a:spcBef>
                  <a:spcPts val="0"/>
                </a:spcBef>
                <a:spcAft>
                  <a:spcPts val="0"/>
                </a:spcAft>
                <a:defRPr/>
              </a:pPr>
              <a:r>
                <a:rPr lang="en-US" altLang="en-US" sz="2800" kern="0" dirty="0">
                  <a:latin typeface="Arial" panose="020B0604020202020204" pitchFamily="34" charset="0"/>
                  <a:ea typeface="ＭＳ Ｐゴシック" pitchFamily="34" charset="-128"/>
                </a:rPr>
                <a:t>Falta de confirmación de laboratorio</a:t>
              </a:r>
              <a:endParaRPr lang="en-US" sz="2800" kern="0" dirty="0">
                <a:latin typeface="Arial" panose="020B0604020202020204" pitchFamily="34" charset="0"/>
              </a:endParaRPr>
            </a:p>
          </p:txBody>
        </p:sp>
        <p:sp>
          <p:nvSpPr>
            <p:cNvPr id="19" name="Rounded Rectangle 18"/>
            <p:cNvSpPr/>
            <p:nvPr/>
          </p:nvSpPr>
          <p:spPr>
            <a:xfrm>
              <a:off x="3295650" y="3238500"/>
              <a:ext cx="2514600" cy="1097280"/>
            </a:xfrm>
            <a:prstGeom prst="roundRect">
              <a:avLst/>
            </a:prstGeom>
            <a:noFill/>
            <a:ln w="38100" cap="flat" cmpd="sng" algn="ctr">
              <a:solidFill>
                <a:srgbClr val="00953A"/>
              </a:solidFill>
              <a:prstDash val="solid"/>
            </a:ln>
            <a:effectLst/>
          </p:spPr>
          <p:txBody>
            <a:bodyPr rtlCol="0" anchor="ctr"/>
            <a:lstStyle/>
            <a:p>
              <a:pPr algn="ctr" eaLnBrk="1" fontAlgn="auto" hangingPunct="1">
                <a:spcBef>
                  <a:spcPts val="0"/>
                </a:spcBef>
                <a:spcAft>
                  <a:spcPts val="0"/>
                </a:spcAft>
                <a:defRPr/>
              </a:pPr>
              <a:r>
                <a:rPr lang="en-US" sz="2800" kern="0" dirty="0">
                  <a:latin typeface="Arial" panose="020B0604020202020204" pitchFamily="34" charset="0"/>
                </a:rPr>
                <a:t>Información incorrecta</a:t>
              </a:r>
            </a:p>
          </p:txBody>
        </p:sp>
        <p:sp>
          <p:nvSpPr>
            <p:cNvPr id="20" name="Rounded Rectangle 19"/>
            <p:cNvSpPr/>
            <p:nvPr/>
          </p:nvSpPr>
          <p:spPr>
            <a:xfrm>
              <a:off x="3295650" y="2057400"/>
              <a:ext cx="2514600" cy="1097280"/>
            </a:xfrm>
            <a:prstGeom prst="roundRect">
              <a:avLst/>
            </a:prstGeom>
            <a:noFill/>
            <a:ln w="38100" cap="flat" cmpd="sng" algn="ctr">
              <a:solidFill>
                <a:srgbClr val="00953A"/>
              </a:solidFill>
              <a:prstDash val="solid"/>
            </a:ln>
            <a:effectLst/>
          </p:spPr>
          <p:txBody>
            <a:bodyPr rtlCol="0" anchor="ctr"/>
            <a:lstStyle/>
            <a:p>
              <a:pPr marL="3175" lvl="1" algn="ctr" eaLnBrk="1" fontAlgn="auto" hangingPunct="1">
                <a:spcBef>
                  <a:spcPts val="0"/>
                </a:spcBef>
                <a:spcAft>
                  <a:spcPts val="0"/>
                </a:spcAft>
                <a:defRPr/>
              </a:pPr>
              <a:r>
                <a:rPr lang="es-GT" sz="2800" kern="0" noProof="0" dirty="0">
                  <a:latin typeface="Arial" panose="020B0604020202020204" pitchFamily="34" charset="0"/>
                  <a:ea typeface="ＭＳ Ｐゴシック" pitchFamily="34" charset="-128"/>
                </a:rPr>
                <a:t>Formularios faltantes</a:t>
              </a:r>
            </a:p>
          </p:txBody>
        </p:sp>
        <p:sp>
          <p:nvSpPr>
            <p:cNvPr id="21" name="Rounded Rectangle 20"/>
            <p:cNvSpPr/>
            <p:nvPr/>
          </p:nvSpPr>
          <p:spPr>
            <a:xfrm>
              <a:off x="6057900" y="3238500"/>
              <a:ext cx="2514600" cy="1097280"/>
            </a:xfrm>
            <a:prstGeom prst="roundRect">
              <a:avLst/>
            </a:prstGeom>
            <a:noFill/>
            <a:ln w="38100" cap="flat" cmpd="sng" algn="ctr">
              <a:solidFill>
                <a:srgbClr val="00953A"/>
              </a:solidFill>
              <a:prstDash val="solid"/>
            </a:ln>
            <a:effectLst/>
          </p:spPr>
          <p:txBody>
            <a:bodyPr rtlCol="0" anchor="ctr"/>
            <a:lstStyle/>
            <a:p>
              <a:pPr marL="7938" lvl="1" indent="-7938" algn="ctr">
                <a:defRPr/>
              </a:pPr>
              <a:r>
                <a:rPr lang="es-ES" sz="2800" kern="0" dirty="0">
                  <a:latin typeface="Arial" panose="020B0604020202020204" pitchFamily="34" charset="0"/>
                </a:rPr>
                <a:t>Falta seguimiento sobre información de enfermedades</a:t>
              </a:r>
              <a:endParaRPr lang="en-US" altLang="en-US" sz="2800" kern="0" dirty="0">
                <a:latin typeface="Arial" panose="020B0604020202020204" pitchFamily="34" charset="0"/>
                <a:ea typeface="ＭＳ Ｐゴシック" pitchFamily="34" charset="-128"/>
              </a:endParaRPr>
            </a:p>
          </p:txBody>
        </p:sp>
        <p:sp>
          <p:nvSpPr>
            <p:cNvPr id="22" name="Rounded Rectangle 21"/>
            <p:cNvSpPr/>
            <p:nvPr/>
          </p:nvSpPr>
          <p:spPr>
            <a:xfrm>
              <a:off x="6057900" y="2057400"/>
              <a:ext cx="2514600" cy="1097280"/>
            </a:xfrm>
            <a:prstGeom prst="roundRect">
              <a:avLst/>
            </a:prstGeom>
            <a:noFill/>
            <a:ln w="38100" cap="flat" cmpd="sng" algn="ctr">
              <a:solidFill>
                <a:srgbClr val="00953A"/>
              </a:solidFill>
              <a:prstDash val="solid"/>
            </a:ln>
            <a:effectLst/>
          </p:spPr>
          <p:txBody>
            <a:bodyPr rtlCol="0" anchor="ctr"/>
            <a:lstStyle/>
            <a:p>
              <a:pPr marL="3175" lvl="1" algn="ctr" eaLnBrk="1" fontAlgn="auto" hangingPunct="1">
                <a:spcBef>
                  <a:spcPts val="0"/>
                </a:spcBef>
                <a:spcAft>
                  <a:spcPts val="0"/>
                </a:spcAft>
                <a:defRPr/>
              </a:pPr>
              <a:r>
                <a:rPr lang="es-GT" sz="2800" kern="0" noProof="0" dirty="0">
                  <a:latin typeface="Arial" panose="020B0604020202020204" pitchFamily="34" charset="0"/>
                  <a:ea typeface="ＭＳ Ｐゴシック" pitchFamily="34" charset="-128"/>
                </a:rPr>
                <a:t>Clínicas privadas no informan</a:t>
              </a:r>
            </a:p>
          </p:txBody>
        </p:sp>
        <p:sp>
          <p:nvSpPr>
            <p:cNvPr id="23" name="Rounded Rectangle 22"/>
            <p:cNvSpPr/>
            <p:nvPr/>
          </p:nvSpPr>
          <p:spPr>
            <a:xfrm>
              <a:off x="533400" y="4419600"/>
              <a:ext cx="2576209" cy="1097280"/>
            </a:xfrm>
            <a:prstGeom prst="roundRect">
              <a:avLst/>
            </a:prstGeom>
            <a:noFill/>
            <a:ln w="38100" cap="flat" cmpd="sng" algn="ctr">
              <a:solidFill>
                <a:srgbClr val="00953A"/>
              </a:solidFill>
              <a:prstDash val="solid"/>
            </a:ln>
            <a:effectLst/>
          </p:spPr>
          <p:txBody>
            <a:bodyPr rtlCol="0" anchor="ctr"/>
            <a:lstStyle/>
            <a:p>
              <a:pPr marL="0" lvl="1" algn="ctr" eaLnBrk="1" fontAlgn="auto" hangingPunct="1">
                <a:spcBef>
                  <a:spcPts val="0"/>
                </a:spcBef>
                <a:spcAft>
                  <a:spcPts val="0"/>
                </a:spcAft>
                <a:defRPr/>
              </a:pPr>
              <a:r>
                <a:rPr lang="es-GT" sz="2800" kern="0" noProof="0" dirty="0">
                  <a:latin typeface="Arial" panose="020B0604020202020204" pitchFamily="34" charset="0"/>
                </a:rPr>
                <a:t>Datos faltantes</a:t>
              </a:r>
              <a:endParaRPr lang="es-GT" sz="2800" kern="0" noProof="0" dirty="0">
                <a:latin typeface="Arial" panose="020B0604020202020204" pitchFamily="34" charset="0"/>
                <a:ea typeface="ＭＳ Ｐゴシック" pitchFamily="34" charset="-128"/>
              </a:endParaRPr>
            </a:p>
          </p:txBody>
        </p:sp>
        <p:sp>
          <p:nvSpPr>
            <p:cNvPr id="24" name="Rounded Rectangle 23"/>
            <p:cNvSpPr/>
            <p:nvPr/>
          </p:nvSpPr>
          <p:spPr>
            <a:xfrm>
              <a:off x="3295650" y="4419600"/>
              <a:ext cx="2514600" cy="1097280"/>
            </a:xfrm>
            <a:prstGeom prst="roundRect">
              <a:avLst/>
            </a:prstGeom>
            <a:noFill/>
            <a:ln w="38100" cap="flat" cmpd="sng" algn="ctr">
              <a:solidFill>
                <a:srgbClr val="00953A"/>
              </a:solidFill>
              <a:prstDash val="solid"/>
            </a:ln>
            <a:effectLst/>
          </p:spPr>
          <p:txBody>
            <a:bodyPr rtlCol="0" anchor="ctr"/>
            <a:lstStyle/>
            <a:p>
              <a:pPr algn="ctr" eaLnBrk="1" fontAlgn="auto" hangingPunct="1">
                <a:spcBef>
                  <a:spcPts val="0"/>
                </a:spcBef>
                <a:spcAft>
                  <a:spcPts val="1000"/>
                </a:spcAft>
                <a:buClr>
                  <a:srgbClr val="00A000"/>
                </a:buClr>
                <a:defRPr/>
              </a:pPr>
              <a:r>
                <a:rPr lang="en-US" sz="2800" kern="0" dirty="0">
                  <a:latin typeface="Arial" panose="020B0604020202020204" pitchFamily="34" charset="0"/>
                </a:rPr>
                <a:t>Ningún plan de coordinación durante los brotes</a:t>
              </a:r>
              <a:endParaRPr lang="en-US" altLang="en-US" sz="2800" kern="0" dirty="0">
                <a:latin typeface="Arial" panose="020B0604020202020204" pitchFamily="34" charset="0"/>
                <a:ea typeface="ＭＳ Ｐゴシック" pitchFamily="34" charset="-128"/>
              </a:endParaRPr>
            </a:p>
          </p:txBody>
        </p:sp>
        <p:sp>
          <p:nvSpPr>
            <p:cNvPr id="25" name="Rounded Rectangle 24"/>
            <p:cNvSpPr/>
            <p:nvPr/>
          </p:nvSpPr>
          <p:spPr>
            <a:xfrm>
              <a:off x="533400" y="3238500"/>
              <a:ext cx="2514600" cy="1097280"/>
            </a:xfrm>
            <a:prstGeom prst="roundRect">
              <a:avLst/>
            </a:prstGeom>
            <a:noFill/>
            <a:ln w="38100" cap="flat" cmpd="sng" algn="ctr">
              <a:solidFill>
                <a:srgbClr val="00953A"/>
              </a:solidFill>
              <a:prstDash val="solid"/>
            </a:ln>
            <a:effectLst/>
          </p:spPr>
          <p:txBody>
            <a:bodyPr rtlCol="0" anchor="ctr"/>
            <a:lstStyle/>
            <a:p>
              <a:pPr marL="3175" algn="ctr" eaLnBrk="1" fontAlgn="auto" hangingPunct="1">
                <a:spcBef>
                  <a:spcPts val="0"/>
                </a:spcBef>
                <a:spcAft>
                  <a:spcPts val="0"/>
                </a:spcAft>
                <a:defRPr/>
              </a:pPr>
              <a:r>
                <a:rPr lang="en-US" altLang="en-US" sz="2800" kern="0" dirty="0">
                  <a:latin typeface="Arial" panose="020B0604020202020204" pitchFamily="34" charset="0"/>
                  <a:ea typeface="ＭＳ Ｐゴシック" pitchFamily="34" charset="-128"/>
                </a:rPr>
                <a:t>Informes tardíos</a:t>
              </a:r>
              <a:endParaRPr lang="en-US" sz="2800" kern="0" dirty="0">
                <a:latin typeface="Arial" panose="020B0604020202020204" pitchFamily="34" charset="0"/>
                <a:ea typeface="ＭＳ Ｐゴシック" pitchFamily="34" charset="-128"/>
              </a:endParaRPr>
            </a:p>
          </p:txBody>
        </p:sp>
        <p:sp>
          <p:nvSpPr>
            <p:cNvPr id="26" name="Rounded Rectangle 25"/>
            <p:cNvSpPr/>
            <p:nvPr/>
          </p:nvSpPr>
          <p:spPr>
            <a:xfrm>
              <a:off x="6057900" y="4419600"/>
              <a:ext cx="2514600" cy="1097280"/>
            </a:xfrm>
            <a:prstGeom prst="roundRect">
              <a:avLst/>
            </a:prstGeom>
            <a:noFill/>
            <a:ln w="38100" cap="flat" cmpd="sng" algn="ctr">
              <a:solidFill>
                <a:srgbClr val="00953A"/>
              </a:solidFill>
              <a:prstDash val="solid"/>
            </a:ln>
            <a:effectLst/>
          </p:spPr>
          <p:txBody>
            <a:bodyPr rtlCol="0" anchor="ctr"/>
            <a:lstStyle/>
            <a:p>
              <a:pPr marL="3175" algn="ctr" eaLnBrk="1" fontAlgn="auto" hangingPunct="1">
                <a:spcBef>
                  <a:spcPts val="0"/>
                </a:spcBef>
                <a:spcAft>
                  <a:spcPts val="0"/>
                </a:spcAft>
                <a:defRPr/>
              </a:pPr>
              <a:r>
                <a:rPr lang="es-GT" sz="2800" kern="0" noProof="0" dirty="0">
                  <a:latin typeface="Arial" panose="020B0604020202020204" pitchFamily="34" charset="0"/>
                  <a:ea typeface="ＭＳ Ｐゴシック" pitchFamily="34" charset="-128"/>
                </a:rPr>
                <a:t>No hay retroalimentación a centros</a:t>
              </a:r>
              <a:endParaRPr lang="es-GT" sz="2800" kern="0" noProof="0" dirty="0">
                <a:latin typeface="Arial" panose="020B0604020202020204" pitchFamily="34" charset="0"/>
              </a:endParaRPr>
            </a:p>
          </p:txBody>
        </p:sp>
      </p:grpSp>
    </p:spTree>
    <p:extLst>
      <p:ext uri="{BB962C8B-B14F-4D97-AF65-F5344CB8AC3E}">
        <p14:creationId xmlns:p14="http://schemas.microsoft.com/office/powerpoint/2010/main" val="5302636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sz="half" idx="2"/>
          </p:nvPr>
        </p:nvSpPr>
        <p:spPr/>
        <p:txBody>
          <a:bodyPr/>
          <a:lstStyle/>
          <a:p>
            <a:pPr marL="514350" indent="-514350">
              <a:buClrTx/>
              <a:buFont typeface="+mj-lt"/>
              <a:buAutoNum type="arabicPeriod"/>
            </a:pPr>
            <a:r>
              <a:rPr lang="en-US" dirty="0">
                <a:latin typeface="Arial" panose="020B0604020202020204" pitchFamily="34" charset="0"/>
                <a:cs typeface="Arial" panose="020B0604020202020204" pitchFamily="34" charset="0"/>
              </a:rPr>
              <a:t>Seleccione un problema de vigilancia para analizar a partir del análisis DAFO realizado durante el Intervalo de campo 1</a:t>
            </a:r>
          </a:p>
          <a:p>
            <a:pPr marL="514350" indent="-514350">
              <a:buClrTx/>
              <a:buFont typeface="+mj-lt"/>
              <a:buAutoNum type="arabicPeriod"/>
            </a:pPr>
            <a:r>
              <a:rPr lang="en-US" dirty="0">
                <a:latin typeface="Arial" panose="020B0604020202020204" pitchFamily="34" charset="0"/>
                <a:cs typeface="Arial" panose="020B0604020202020204" pitchFamily="34" charset="0"/>
              </a:rPr>
              <a:t>Lluvia de ideas y registro de posibles causas</a:t>
            </a:r>
          </a:p>
          <a:p>
            <a:pPr marL="514350" indent="-514350">
              <a:buClrTx/>
              <a:buFont typeface="+mj-lt"/>
              <a:buAutoNum type="arabicPeriod"/>
            </a:pPr>
            <a:r>
              <a:rPr lang="en-US" dirty="0">
                <a:latin typeface="Arial" panose="020B0604020202020204" pitchFamily="34" charset="0"/>
                <a:cs typeface="Arial" panose="020B0604020202020204" pitchFamily="34" charset="0"/>
              </a:rPr>
              <a:t>Dibuja la estructura en espina de pez con 4-6 espinas</a:t>
            </a:r>
          </a:p>
          <a:p>
            <a:pPr marL="514350" indent="-514350">
              <a:buClrTx/>
              <a:buFont typeface="+mj-lt"/>
              <a:buAutoNum type="arabicPeriod"/>
            </a:pPr>
            <a:r>
              <a:rPr lang="en-US" dirty="0">
                <a:latin typeface="Arial" panose="020B0604020202020204" pitchFamily="34" charset="0"/>
                <a:cs typeface="Arial" panose="020B0604020202020204" pitchFamily="34" charset="0"/>
              </a:rPr>
              <a:t>Agrupar posibles causas similares en cada hueso </a:t>
            </a:r>
          </a:p>
          <a:p>
            <a:pPr marL="514350" indent="-514350">
              <a:buClrTx/>
              <a:buFont typeface="+mj-lt"/>
              <a:buAutoNum type="arabicPeriod"/>
            </a:pPr>
            <a:r>
              <a:rPr lang="en-US" dirty="0">
                <a:latin typeface="Arial" panose="020B0604020202020204" pitchFamily="34" charset="0"/>
                <a:cs typeface="Arial" panose="020B0604020202020204" pitchFamily="34" charset="0"/>
              </a:rPr>
              <a:t>Nombra las categorías de tus huesos</a:t>
            </a:r>
          </a:p>
          <a:p>
            <a:pPr marL="514350" indent="-514350">
              <a:buClrTx/>
              <a:buFont typeface="+mj-lt"/>
              <a:buAutoNum type="arabicPeriod"/>
            </a:pPr>
            <a:r>
              <a:rPr lang="en-US" dirty="0">
                <a:latin typeface="Arial" panose="020B0604020202020204" pitchFamily="34" charset="0"/>
                <a:cs typeface="Arial" panose="020B0604020202020204" pitchFamily="34" charset="0"/>
              </a:rPr>
              <a:t>Etiquete las causas como totalmente (T), parcialmente (P) o nada (N) dentro del control del grupo.</a:t>
            </a:r>
          </a:p>
          <a:p>
            <a:pPr marL="514350" indent="-514350">
              <a:buClrTx/>
              <a:buFont typeface="+mj-lt"/>
              <a:buAutoNum type="arabicPeriod"/>
            </a:pPr>
            <a:r>
              <a:rPr lang="en-US" dirty="0">
                <a:latin typeface="Arial" panose="020B0604020202020204" pitchFamily="34" charset="0"/>
                <a:cs typeface="Arial" panose="020B0604020202020204" pitchFamily="34" charset="0"/>
              </a:rPr>
              <a:t>Presentar a la clase una breve descripción del </a:t>
            </a:r>
            <a:r>
              <a:rPr lang="en-US" dirty="0" err="1">
                <a:latin typeface="Arial" panose="020B0604020202020204" pitchFamily="34" charset="0"/>
                <a:cs typeface="Arial" panose="020B0604020202020204" pitchFamily="34" charset="0"/>
              </a:rPr>
              <a:t>diagrama</a:t>
            </a:r>
            <a:r>
              <a:rPr lang="en-US" dirty="0">
                <a:latin typeface="Arial" panose="020B0604020202020204" pitchFamily="34" charset="0"/>
                <a:cs typeface="Arial" panose="020B0604020202020204" pitchFamily="34" charset="0"/>
              </a:rPr>
              <a:t>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de peces</a:t>
            </a:r>
            <a:endParaRPr lang="en-US" dirty="0"/>
          </a:p>
        </p:txBody>
      </p:sp>
      <p:sp>
        <p:nvSpPr>
          <p:cNvPr id="3" name="Title 2">
            <a:extLst>
              <a:ext uri="{FF2B5EF4-FFF2-40B4-BE49-F238E27FC236}">
                <a16:creationId xmlns:a16="http://schemas.microsoft.com/office/drawing/2014/main" id="{3F7A828D-4D51-FDAA-92F4-8B29C8DDC9E7}"/>
              </a:ext>
            </a:extLst>
          </p:cNvPr>
          <p:cNvSpPr txBox="1">
            <a:spLocks/>
          </p:cNvSpPr>
          <p:nvPr/>
        </p:nvSpPr>
        <p:spPr>
          <a:xfrm>
            <a:off x="838200" y="457200"/>
            <a:ext cx="9752215" cy="800100"/>
          </a:xfrm>
          <a:prstGeom prst="rect">
            <a:avLst/>
          </a:prstGeom>
          <a:solidFill>
            <a:schemeClr val="accent4">
              <a:lumMod val="40000"/>
              <a:lumOff val="60000"/>
            </a:schemeClr>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Ejercicio: Explorar las causas</a:t>
            </a:r>
            <a:endParaRPr lang="en-US" dirty="0"/>
          </a:p>
        </p:txBody>
      </p:sp>
    </p:spTree>
    <p:extLst>
      <p:ext uri="{BB962C8B-B14F-4D97-AF65-F5344CB8AC3E}">
        <p14:creationId xmlns:p14="http://schemas.microsoft.com/office/powerpoint/2010/main" val="37320480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sz="half" idx="2"/>
          </p:nvPr>
        </p:nvSpPr>
        <p:spPr>
          <a:xfrm>
            <a:off x="685800" y="1447800"/>
            <a:ext cx="10515600" cy="4639309"/>
          </a:xfrm>
        </p:spPr>
        <p:txBody>
          <a:bodyPr/>
          <a:lstStyle/>
          <a:p>
            <a:pPr marL="398463" indent="-398463">
              <a:buClrTx/>
              <a:buFont typeface="+mj-lt"/>
              <a:buAutoNum type="arabicPeriod"/>
            </a:pPr>
            <a:r>
              <a:rPr lang="es-GT" sz="2400" b="1" dirty="0"/>
              <a:t>Plantear </a:t>
            </a:r>
            <a:r>
              <a:rPr lang="es-GT" sz="2400" dirty="0"/>
              <a:t>el problema de forma clara y sencilla ("enunciado </a:t>
            </a:r>
            <a:br>
              <a:rPr lang="es-GT" sz="2400" dirty="0"/>
            </a:br>
            <a:r>
              <a:rPr lang="es-GT" sz="2400" dirty="0"/>
              <a:t>del problema")</a:t>
            </a:r>
            <a:endParaRPr lang="es-GT" sz="2400" b="1" dirty="0"/>
          </a:p>
          <a:p>
            <a:pPr marL="398463" indent="-398463">
              <a:buClrTx/>
              <a:buFont typeface="+mj-lt"/>
              <a:buAutoNum type="arabicPeriod"/>
            </a:pPr>
            <a:r>
              <a:rPr lang="es-GT" sz="2400" b="1" dirty="0"/>
              <a:t>Enumere </a:t>
            </a:r>
            <a:r>
              <a:rPr lang="es-GT" sz="2400" dirty="0"/>
              <a:t>todas las posibles causas del problema de salud pública analizado (pregúntese "¿por qué?").</a:t>
            </a:r>
          </a:p>
          <a:p>
            <a:pPr marL="398463" indent="-398463">
              <a:buClrTx/>
              <a:buFont typeface="+mj-lt"/>
              <a:buAutoNum type="arabicPeriod"/>
            </a:pPr>
            <a:r>
              <a:rPr lang="es-GT" sz="2400" b="1" dirty="0"/>
              <a:t>Clasificar </a:t>
            </a:r>
            <a:r>
              <a:rPr lang="es-GT" sz="2400" dirty="0"/>
              <a:t>las causas en grandes categorías </a:t>
            </a:r>
          </a:p>
          <a:p>
            <a:pPr marL="398463" indent="-398463">
              <a:buClrTx/>
              <a:buFont typeface="+mj-lt"/>
              <a:buAutoNum type="arabicPeriod"/>
            </a:pPr>
            <a:r>
              <a:rPr lang="es-GT" sz="2400" b="1" dirty="0"/>
              <a:t>Organizar </a:t>
            </a:r>
            <a:r>
              <a:rPr lang="es-GT" sz="2400" dirty="0"/>
              <a:t>las causas contribuyentes bajo estas categorías</a:t>
            </a:r>
          </a:p>
          <a:p>
            <a:pPr marL="398463" indent="-398463">
              <a:buClrTx/>
              <a:buFont typeface="+mj-lt"/>
              <a:buAutoNum type="arabicPeriod"/>
            </a:pPr>
            <a:r>
              <a:rPr lang="es-GT" sz="2400" b="1" dirty="0"/>
              <a:t>Clasificar </a:t>
            </a:r>
            <a:r>
              <a:rPr lang="es-GT" sz="2400" dirty="0"/>
              <a:t>las causas como totalmente, parcialmente o de ningún modo bajo su control </a:t>
            </a:r>
          </a:p>
          <a:p>
            <a:pPr marL="398463" indent="-398463">
              <a:buClrTx/>
              <a:buFont typeface="+mj-lt"/>
              <a:buAutoNum type="arabicPeriod"/>
            </a:pPr>
            <a:r>
              <a:rPr lang="es-GT" sz="2400" b="1" dirty="0"/>
              <a:t>Determinar </a:t>
            </a:r>
            <a:r>
              <a:rPr lang="es-GT" sz="2400" dirty="0"/>
              <a:t>qué causas tienen más sentido para una intervención</a:t>
            </a:r>
          </a:p>
          <a:p>
            <a:pPr marL="398463" indent="-398463">
              <a:buClrTx/>
              <a:buFont typeface="+mj-lt"/>
              <a:buAutoNum type="arabicPeriod"/>
            </a:pPr>
            <a:r>
              <a:rPr lang="es-GT" sz="2400" b="1" dirty="0"/>
              <a:t>Planificar </a:t>
            </a:r>
            <a:r>
              <a:rPr lang="es-GT" sz="2400" dirty="0"/>
              <a:t>la mejora basándose en datos y en el pensamiento estratégico (en otras palabras, utilizar la toma de decisiones basada </a:t>
            </a:r>
            <a:br>
              <a:rPr lang="es-GT" sz="2400" dirty="0"/>
            </a:br>
            <a:r>
              <a:rPr lang="es-GT" sz="2400" dirty="0"/>
              <a:t>en datos).</a:t>
            </a:r>
          </a:p>
        </p:txBody>
      </p:sp>
      <p:sp>
        <p:nvSpPr>
          <p:cNvPr id="3" name="Title 2">
            <a:extLst>
              <a:ext uri="{FF2B5EF4-FFF2-40B4-BE49-F238E27FC236}">
                <a16:creationId xmlns:a16="http://schemas.microsoft.com/office/drawing/2014/main" id="{DA84572D-5FE8-4103-833A-CBC2E96BA6B7}"/>
              </a:ext>
            </a:extLst>
          </p:cNvPr>
          <p:cNvSpPr>
            <a:spLocks noGrp="1"/>
          </p:cNvSpPr>
          <p:nvPr>
            <p:ph type="title"/>
          </p:nvPr>
        </p:nvSpPr>
        <p:spPr/>
        <p:txBody>
          <a:bodyPr/>
          <a:lstStyle/>
          <a:p>
            <a:r>
              <a:rPr lang="en-US" dirty="0"/>
              <a:t>Pasos del análisis del problema: </a:t>
            </a:r>
            <a:r>
              <a:rPr lang="en-US" dirty="0" err="1"/>
              <a:t>Revisión</a:t>
            </a:r>
            <a:endParaRPr lang="en-US" dirty="0"/>
          </a:p>
        </p:txBody>
      </p:sp>
    </p:spTree>
    <p:extLst>
      <p:ext uri="{BB962C8B-B14F-4D97-AF65-F5344CB8AC3E}">
        <p14:creationId xmlns:p14="http://schemas.microsoft.com/office/powerpoint/2010/main" val="31094244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5EE255B-2438-47C6-5414-96CD55C4C418}"/>
              </a:ext>
            </a:extLst>
          </p:cNvPr>
          <p:cNvSpPr>
            <a:spLocks noGrp="1"/>
          </p:cNvSpPr>
          <p:nvPr>
            <p:ph sz="half" idx="2"/>
          </p:nvPr>
        </p:nvSpPr>
        <p:spPr>
          <a:xfrm>
            <a:off x="838200" y="1257300"/>
            <a:ext cx="10515600" cy="4639309"/>
          </a:xfrm>
        </p:spPr>
        <p:txBody>
          <a:bodyPr/>
          <a:lstStyle/>
          <a:p>
            <a:r>
              <a:rPr lang="en-US" dirty="0"/>
              <a:t>Analice metódicamente los problemas de salud pública para identificar las causas</a:t>
            </a:r>
          </a:p>
          <a:p>
            <a:r>
              <a:rPr lang="en-US" dirty="0" err="1"/>
              <a:t>Puede</a:t>
            </a:r>
            <a:r>
              <a:rPr lang="en-US" dirty="0"/>
              <a:t> </a:t>
            </a:r>
            <a:r>
              <a:rPr lang="en-US" dirty="0" err="1"/>
              <a:t>aplicar</a:t>
            </a:r>
            <a:r>
              <a:rPr lang="en-US" dirty="0"/>
              <a:t> un enfoque multisectorial</a:t>
            </a:r>
          </a:p>
          <a:p>
            <a:r>
              <a:rPr lang="en-US" dirty="0"/>
              <a:t>Estas causas pueden organizarse en un diagrama de causa y efecto llamado "espina de pescado"</a:t>
            </a:r>
          </a:p>
          <a:p>
            <a:r>
              <a:rPr lang="en-US" dirty="0"/>
              <a:t>Las causas deben etiquetarse como aquellas sobre las que se tiene un control total, parcial o nulo.</a:t>
            </a:r>
          </a:p>
          <a:p>
            <a:r>
              <a:rPr lang="en-US" dirty="0"/>
              <a:t>Las causas clave son aquellas sobre las que se tiene un control total o parcial y son factibles de abordar</a:t>
            </a:r>
          </a:p>
          <a:p>
            <a:r>
              <a:rPr lang="en-US" dirty="0"/>
              <a:t>Pueden planificarse intervenciones estratégicas para abordar las </a:t>
            </a:r>
            <a:r>
              <a:rPr lang="en-US" dirty="0" err="1"/>
              <a:t>causas</a:t>
            </a:r>
            <a:r>
              <a:rPr lang="en-US" dirty="0"/>
              <a:t> clave</a:t>
            </a:r>
          </a:p>
          <a:p>
            <a:pPr marL="0" indent="0">
              <a:buNone/>
            </a:pPr>
            <a:endParaRPr lang="en-US" dirty="0"/>
          </a:p>
        </p:txBody>
      </p:sp>
      <p:sp>
        <p:nvSpPr>
          <p:cNvPr id="2" name="Title 1">
            <a:extLst>
              <a:ext uri="{FF2B5EF4-FFF2-40B4-BE49-F238E27FC236}">
                <a16:creationId xmlns:a16="http://schemas.microsoft.com/office/drawing/2014/main" id="{DEE60B49-3331-4367-8685-70FB6A3B7A85}"/>
              </a:ext>
            </a:extLst>
          </p:cNvPr>
          <p:cNvSpPr>
            <a:spLocks noGrp="1"/>
          </p:cNvSpPr>
          <p:nvPr>
            <p:ph type="title"/>
          </p:nvPr>
        </p:nvSpPr>
        <p:spPr/>
        <p:txBody>
          <a:bodyPr/>
          <a:lstStyle/>
          <a:p>
            <a:r>
              <a:rPr lang="en-US" dirty="0"/>
              <a:t>Resumen</a:t>
            </a:r>
          </a:p>
        </p:txBody>
      </p:sp>
    </p:spTree>
    <p:extLst>
      <p:ext uri="{BB962C8B-B14F-4D97-AF65-F5344CB8AC3E}">
        <p14:creationId xmlns:p14="http://schemas.microsoft.com/office/powerpoint/2010/main" val="16825690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ECAC75-9380-FB3A-2E0B-23235C7E20E7}"/>
              </a:ext>
            </a:extLst>
          </p:cNvPr>
          <p:cNvSpPr>
            <a:spLocks noGrp="1"/>
          </p:cNvSpPr>
          <p:nvPr>
            <p:ph sz="half" idx="2"/>
          </p:nvPr>
        </p:nvSpPr>
        <p:spPr/>
        <p:txBody>
          <a:bodyPr/>
          <a:lstStyle/>
          <a:p>
            <a:pPr marL="228600" indent="-228600">
              <a:buFont typeface="Arial" panose="020B0604020202020204" pitchFamily="34" charset="0"/>
              <a:buChar char="•"/>
            </a:pPr>
            <a:r>
              <a:rPr lang="es-GT" b="0" noProof="0" dirty="0"/>
              <a:t>Analizar sistemáticamente un problema de salud pública</a:t>
            </a:r>
          </a:p>
          <a:p>
            <a:pPr marL="228600" indent="-228600">
              <a:buFont typeface="Arial" panose="020B0604020202020204" pitchFamily="34" charset="0"/>
              <a:buChar char="•"/>
            </a:pPr>
            <a:r>
              <a:rPr lang="es-GT" b="0" noProof="0" dirty="0"/>
              <a:t>Identificar y organizar las causas de un problema mediante un diagrama de causa-efecto.</a:t>
            </a:r>
          </a:p>
          <a:p>
            <a:pPr marL="228600" indent="-228600">
              <a:buFont typeface="Arial" panose="020B0604020202020204" pitchFamily="34" charset="0"/>
              <a:buChar char="•"/>
            </a:pPr>
            <a:r>
              <a:rPr lang="es-GT" b="0" noProof="0" dirty="0"/>
              <a:t>Diferenciar las causas sobre las que se tiene control de las que no.</a:t>
            </a:r>
          </a:p>
          <a:p>
            <a:pPr marL="228600" indent="-228600">
              <a:buFont typeface="Arial" panose="020B0604020202020204" pitchFamily="34" charset="0"/>
              <a:buChar char="•"/>
            </a:pPr>
            <a:r>
              <a:rPr lang="es-GT" b="0" noProof="0" dirty="0"/>
              <a:t>Desarrollar un plan de mejora para una causa clave adecuada</a:t>
            </a:r>
          </a:p>
          <a:p>
            <a:pPr marL="0" indent="0">
              <a:buNone/>
            </a:pPr>
            <a:endParaRPr lang="en-US" dirty="0"/>
          </a:p>
        </p:txBody>
      </p:sp>
      <p:sp>
        <p:nvSpPr>
          <p:cNvPr id="7" name="Title 1">
            <a:extLst>
              <a:ext uri="{FF2B5EF4-FFF2-40B4-BE49-F238E27FC236}">
                <a16:creationId xmlns:a16="http://schemas.microsoft.com/office/drawing/2014/main" id="{4D7E1FAC-C4B9-D152-5D5D-C3CD21413DFC}"/>
              </a:ext>
            </a:extLst>
          </p:cNvPr>
          <p:cNvSpPr>
            <a:spLocks noGrp="1"/>
          </p:cNvSpPr>
          <p:nvPr>
            <p:ph type="title"/>
          </p:nvPr>
        </p:nvSpPr>
        <p:spPr/>
        <p:txBody>
          <a:bodyPr/>
          <a:lstStyle/>
          <a:p>
            <a:r>
              <a:rPr lang="en-US" dirty="0"/>
              <a:t>Revisión de los objetivos</a:t>
            </a:r>
          </a:p>
        </p:txBody>
      </p:sp>
    </p:spTree>
    <p:extLst>
      <p:ext uri="{BB962C8B-B14F-4D97-AF65-F5344CB8AC3E}">
        <p14:creationId xmlns:p14="http://schemas.microsoft.com/office/powerpoint/2010/main" val="33294982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83166-424A-445A-82D5-3B303386CCCD}"/>
              </a:ext>
            </a:extLst>
          </p:cNvPr>
          <p:cNvSpPr>
            <a:spLocks noGrp="1"/>
          </p:cNvSpPr>
          <p:nvPr>
            <p:ph type="title"/>
          </p:nvPr>
        </p:nvSpPr>
        <p:spPr/>
        <p:txBody>
          <a:bodyPr/>
          <a:lstStyle/>
          <a:p>
            <a:r>
              <a:rPr lang="en-US" dirty="0"/>
              <a:t>Utilización de los resultados de la auditoría de calidad de datos</a:t>
            </a:r>
          </a:p>
        </p:txBody>
      </p:sp>
      <p:sp>
        <p:nvSpPr>
          <p:cNvPr id="16" name="Text Placeholder 5"/>
          <p:cNvSpPr>
            <a:spLocks noGrp="1"/>
          </p:cNvSpPr>
          <p:nvPr>
            <p:ph sz="half" idx="2"/>
          </p:nvPr>
        </p:nvSpPr>
        <p:spPr>
          <a:xfrm>
            <a:off x="838200" y="1478857"/>
            <a:ext cx="5029201" cy="4639309"/>
          </a:xfrm>
        </p:spPr>
        <p:txBody>
          <a:bodyPr/>
          <a:lstStyle/>
          <a:p>
            <a:r>
              <a:rPr lang="en-US" dirty="0">
                <a:latin typeface="Arial" panose="020B0604020202020204" pitchFamily="34" charset="0"/>
                <a:cs typeface="Arial" panose="020B0604020202020204" pitchFamily="34" charset="0"/>
              </a:rPr>
              <a:t>Hemos identificado áreas problemáticas en la vigilancia y notificación...</a:t>
            </a:r>
          </a:p>
          <a:p>
            <a:r>
              <a:rPr lang="en-US" dirty="0">
                <a:latin typeface="Arial" panose="020B0604020202020204" pitchFamily="34" charset="0"/>
                <a:cs typeface="Arial" panose="020B0604020202020204" pitchFamily="34" charset="0"/>
              </a:rPr>
              <a:t>Pero, ¿se ha planteado </a:t>
            </a:r>
            <a:r>
              <a:rPr lang="en-US" i="1" dirty="0">
                <a:latin typeface="Arial" panose="020B0604020202020204" pitchFamily="34" charset="0"/>
                <a:cs typeface="Arial" panose="020B0604020202020204" pitchFamily="34" charset="0"/>
              </a:rPr>
              <a:t>por qué </a:t>
            </a:r>
            <a:r>
              <a:rPr lang="en-US" dirty="0">
                <a:latin typeface="Arial" panose="020B0604020202020204" pitchFamily="34" charset="0"/>
                <a:cs typeface="Arial" panose="020B0604020202020204" pitchFamily="34" charset="0"/>
              </a:rPr>
              <a:t>se </a:t>
            </a:r>
            <a:r>
              <a:rPr lang="en-US" dirty="0" err="1">
                <a:latin typeface="Arial" panose="020B0604020202020204" pitchFamily="34" charset="0"/>
                <a:cs typeface="Arial" panose="020B0604020202020204" pitchFamily="34" charset="0"/>
              </a:rPr>
              <a:t>producen</a:t>
            </a:r>
            <a:r>
              <a:rPr lang="en-US" dirty="0">
                <a:latin typeface="Arial" panose="020B0604020202020204" pitchFamily="34" charset="0"/>
                <a:cs typeface="Arial" panose="020B0604020202020204" pitchFamily="34" charset="0"/>
              </a:rPr>
              <a:t> </a:t>
            </a:r>
            <a:br>
              <a:rPr lang="en-US" dirty="0">
                <a:latin typeface="Arial" panose="020B0604020202020204" pitchFamily="34" charset="0"/>
                <a:cs typeface="Arial" panose="020B0604020202020204" pitchFamily="34" charset="0"/>
              </a:rPr>
            </a:br>
            <a:r>
              <a:rPr lang="en-US" dirty="0" err="1">
                <a:latin typeface="Arial" panose="020B0604020202020204" pitchFamily="34" charset="0"/>
                <a:cs typeface="Arial" panose="020B0604020202020204" pitchFamily="34" charset="0"/>
              </a:rPr>
              <a:t>estos</a:t>
            </a:r>
            <a:r>
              <a:rPr lang="en-US" dirty="0">
                <a:latin typeface="Arial" panose="020B0604020202020204" pitchFamily="34" charset="0"/>
                <a:cs typeface="Arial" panose="020B0604020202020204" pitchFamily="34" charset="0"/>
              </a:rPr>
              <a:t> problemas?</a:t>
            </a:r>
          </a:p>
          <a:p>
            <a:pPr marL="0" indent="0">
              <a:buNone/>
              <a:tabLst>
                <a:tab pos="282575" algn="l"/>
              </a:tabLst>
            </a:pPr>
            <a:r>
              <a:rPr lang="en-US" dirty="0">
                <a:latin typeface="Arial" panose="020B0604020202020204" pitchFamily="34" charset="0"/>
                <a:cs typeface="Arial" panose="020B0604020202020204" pitchFamily="34" charset="0"/>
              </a:rPr>
              <a:t>	(y por qué, y por qué...)</a:t>
            </a:r>
          </a:p>
        </p:txBody>
      </p:sp>
      <p:pic>
        <p:nvPicPr>
          <p:cNvPr id="1026" name="Picture 2">
            <a:extLst>
              <a:ext uri="{FF2B5EF4-FFF2-40B4-BE49-F238E27FC236}">
                <a16:creationId xmlns:a16="http://schemas.microsoft.com/office/drawing/2014/main" id="{5E96C092-6182-B1BC-0A40-3385913A3F5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6340"/>
          <a:stretch/>
        </p:blipFill>
        <p:spPr bwMode="auto">
          <a:xfrm>
            <a:off x="6324600" y="2374841"/>
            <a:ext cx="4876800" cy="374332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17753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A0CA5E50-BADF-67C1-3A18-5515CE413ADB}"/>
              </a:ext>
            </a:extLst>
          </p:cNvPr>
          <p:cNvSpPr>
            <a:spLocks noGrp="1"/>
          </p:cNvSpPr>
          <p:nvPr>
            <p:ph sz="half" idx="2"/>
          </p:nvPr>
        </p:nvSpPr>
        <p:spPr>
          <a:xfrm>
            <a:off x="838200" y="1371600"/>
            <a:ext cx="10515600" cy="528429"/>
          </a:xfrm>
          <a:prstGeom prst="rect">
            <a:avLst/>
          </a:prstGeom>
        </p:spPr>
        <p:txBody>
          <a:bodyPr/>
          <a:lstStyle/>
          <a:p>
            <a:pPr marL="0" indent="0">
              <a:buNone/>
            </a:pPr>
            <a:r>
              <a:rPr lang="en-US" sz="2400" b="1" dirty="0">
                <a:latin typeface="Arial" panose="020B0604020202020204" pitchFamily="34" charset="0"/>
                <a:cs typeface="Arial" panose="020B0604020202020204" pitchFamily="34" charset="0"/>
              </a:rPr>
              <a:t>Escenario: </a:t>
            </a:r>
            <a:r>
              <a:rPr lang="en-US" sz="2400" dirty="0">
                <a:latin typeface="Arial" panose="020B0604020202020204" pitchFamily="34" charset="0"/>
                <a:cs typeface="Arial" panose="020B0604020202020204" pitchFamily="34" charset="0"/>
              </a:rPr>
              <a:t>Los planes de Ester y Josefina para el almuerzo</a:t>
            </a:r>
            <a:endParaRPr lang="en-US" sz="2400" dirty="0"/>
          </a:p>
        </p:txBody>
      </p:sp>
      <p:sp>
        <p:nvSpPr>
          <p:cNvPr id="6" name="Title 5">
            <a:extLst>
              <a:ext uri="{FF2B5EF4-FFF2-40B4-BE49-F238E27FC236}">
                <a16:creationId xmlns:a16="http://schemas.microsoft.com/office/drawing/2014/main" id="{2E004BB2-ED5F-425F-B73E-393AA1C09C7E}"/>
              </a:ext>
            </a:extLst>
          </p:cNvPr>
          <p:cNvSpPr>
            <a:spLocks noGrp="1"/>
          </p:cNvSpPr>
          <p:nvPr>
            <p:ph type="title"/>
          </p:nvPr>
        </p:nvSpPr>
        <p:spPr/>
        <p:txBody>
          <a:bodyPr/>
          <a:lstStyle/>
          <a:p>
            <a:r>
              <a:rPr lang="en-US" dirty="0"/>
              <a:t>El método "¿Pero por </a:t>
            </a:r>
            <a:r>
              <a:rPr lang="en-US" dirty="0" err="1"/>
              <a:t>qué</a:t>
            </a:r>
            <a:r>
              <a:rPr lang="en-US" dirty="0"/>
              <a:t>? (1/2)</a:t>
            </a:r>
            <a:endParaRPr lang="en-US" sz="2800" dirty="0"/>
          </a:p>
        </p:txBody>
      </p:sp>
      <p:pic>
        <p:nvPicPr>
          <p:cNvPr id="7" name="Picture 21">
            <a:extLst>
              <a:ext uri="{FF2B5EF4-FFF2-40B4-BE49-F238E27FC236}">
                <a16:creationId xmlns:a16="http://schemas.microsoft.com/office/drawing/2014/main" id="{ADF4A62B-31B0-4BE2-A632-01A4EA3BD3EA}"/>
              </a:ext>
            </a:extLst>
          </p:cNvPr>
          <p:cNvPicPr>
            <a:picLocks noChangeAspect="1"/>
          </p:cNvPicPr>
          <p:nvPr/>
        </p:nvPicPr>
        <p:blipFill>
          <a:blip r:embed="rId3">
            <a:extLst>
              <a:ext uri="{28A0092B-C50C-407E-A947-70E740481C1C}">
                <a14:useLocalDpi xmlns:a14="http://schemas.microsoft.com/office/drawing/2010/main" val="0"/>
              </a:ext>
            </a:extLst>
          </a:blip>
          <a:srcRect r="65991" b="54253"/>
          <a:stretch>
            <a:fillRect/>
          </a:stretch>
        </p:blipFill>
        <p:spPr bwMode="auto">
          <a:xfrm>
            <a:off x="1682033" y="3260374"/>
            <a:ext cx="133032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2">
            <a:extLst>
              <a:ext uri="{FF2B5EF4-FFF2-40B4-BE49-F238E27FC236}">
                <a16:creationId xmlns:a16="http://schemas.microsoft.com/office/drawing/2014/main" id="{5909F022-A743-42B5-A0BC-320172700EEA}"/>
              </a:ext>
            </a:extLst>
          </p:cNvPr>
          <p:cNvPicPr>
            <a:picLocks noChangeAspect="1"/>
          </p:cNvPicPr>
          <p:nvPr/>
        </p:nvPicPr>
        <p:blipFill>
          <a:blip r:embed="rId4">
            <a:extLst>
              <a:ext uri="{28A0092B-C50C-407E-A947-70E740481C1C}">
                <a14:useLocalDpi xmlns:a14="http://schemas.microsoft.com/office/drawing/2010/main" val="0"/>
              </a:ext>
            </a:extLst>
          </a:blip>
          <a:srcRect r="60539" b="54253"/>
          <a:stretch>
            <a:fillRect/>
          </a:stretch>
        </p:blipFill>
        <p:spPr bwMode="auto">
          <a:xfrm>
            <a:off x="8871028" y="3274719"/>
            <a:ext cx="1579563"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ular Callout 6">
            <a:extLst>
              <a:ext uri="{FF2B5EF4-FFF2-40B4-BE49-F238E27FC236}">
                <a16:creationId xmlns:a16="http://schemas.microsoft.com/office/drawing/2014/main" id="{CD684223-175B-462C-8ECD-12B18DC0961B}"/>
              </a:ext>
            </a:extLst>
          </p:cNvPr>
          <p:cNvSpPr/>
          <p:nvPr/>
        </p:nvSpPr>
        <p:spPr bwMode="auto">
          <a:xfrm>
            <a:off x="1068944" y="1849550"/>
            <a:ext cx="3933825" cy="590931"/>
          </a:xfrm>
          <a:prstGeom prst="wedgeRectCallout">
            <a:avLst>
              <a:gd name="adj1" fmla="val -23010"/>
              <a:gd name="adj2" fmla="val 196690"/>
            </a:avLst>
          </a:prstGeom>
          <a:solidFill>
            <a:schemeClr val="bg1"/>
          </a:solidFill>
          <a:ln w="9525" cap="flat" cmpd="sng" algn="ctr">
            <a:solidFill>
              <a:schemeClr val="tx1"/>
            </a:solidFill>
            <a:prstDash val="solid"/>
            <a:round/>
            <a:headEnd type="none" w="med" len="med"/>
            <a:tailEnd type="none" w="med" len="med"/>
          </a:ln>
          <a:effectLst/>
        </p:spPr>
        <p:txBody>
          <a:bodyPr wrap="square">
            <a:spAutoFit/>
          </a:bodyPr>
          <a:lstStyle/>
          <a:p>
            <a:pPr algn="ctr">
              <a:lnSpc>
                <a:spcPct val="90000"/>
              </a:lnSpc>
              <a:defRPr/>
            </a:pPr>
            <a:r>
              <a:rPr lang="en-US" dirty="0">
                <a:cs typeface="Calibri" panose="020F0502020204030204" pitchFamily="34" charset="0"/>
              </a:rPr>
              <a:t>Josefina, ¿podemos almorzar temprano otra vez? ¡Tengo hambre!</a:t>
            </a:r>
          </a:p>
        </p:txBody>
      </p:sp>
      <p:sp>
        <p:nvSpPr>
          <p:cNvPr id="13" name="Rectangular Callout 7">
            <a:extLst>
              <a:ext uri="{FF2B5EF4-FFF2-40B4-BE49-F238E27FC236}">
                <a16:creationId xmlns:a16="http://schemas.microsoft.com/office/drawing/2014/main" id="{11CBAE2F-13EE-4358-8F48-9A327C71A490}"/>
              </a:ext>
            </a:extLst>
          </p:cNvPr>
          <p:cNvSpPr/>
          <p:nvPr/>
        </p:nvSpPr>
        <p:spPr bwMode="auto">
          <a:xfrm>
            <a:off x="7162799" y="1866732"/>
            <a:ext cx="3933825" cy="1089529"/>
          </a:xfrm>
          <a:prstGeom prst="wedgeRectCallout">
            <a:avLst>
              <a:gd name="adj1" fmla="val -348"/>
              <a:gd name="adj2" fmla="val 124044"/>
            </a:avLst>
          </a:prstGeom>
          <a:solidFill>
            <a:schemeClr val="bg1"/>
          </a:solidFill>
          <a:ln w="9525" cap="flat" cmpd="sng" algn="ctr">
            <a:solidFill>
              <a:schemeClr val="tx1"/>
            </a:solidFill>
            <a:prstDash val="solid"/>
            <a:round/>
            <a:headEnd type="none" w="med" len="med"/>
            <a:tailEnd type="none" w="med" len="med"/>
          </a:ln>
          <a:effectLst/>
        </p:spPr>
        <p:txBody>
          <a:bodyPr wrap="square">
            <a:spAutoFit/>
          </a:bodyPr>
          <a:lstStyle/>
          <a:p>
            <a:pPr algn="ctr">
              <a:lnSpc>
                <a:spcPct val="90000"/>
              </a:lnSpc>
              <a:defRPr/>
            </a:pPr>
            <a:r>
              <a:rPr lang="en-US" dirty="0">
                <a:cs typeface="Calibri" panose="020F0502020204030204" pitchFamily="34" charset="0"/>
              </a:rPr>
              <a:t>¡Claro! ¿Pero </a:t>
            </a:r>
            <a:r>
              <a:rPr lang="en-US" b="1" dirty="0">
                <a:cs typeface="Calibri" panose="020F0502020204030204" pitchFamily="34" charset="0"/>
              </a:rPr>
              <a:t>por qué </a:t>
            </a:r>
            <a:r>
              <a:rPr lang="en-US" dirty="0">
                <a:cs typeface="Calibri" panose="020F0502020204030204" pitchFamily="34" charset="0"/>
              </a:rPr>
              <a:t>tienes hambre hoy tan temprano otra vez, Ester? Sólo son las 10 de la mañana.</a:t>
            </a:r>
          </a:p>
        </p:txBody>
      </p:sp>
      <p:sp>
        <p:nvSpPr>
          <p:cNvPr id="14" name="Rectangular Callout 8">
            <a:extLst>
              <a:ext uri="{FF2B5EF4-FFF2-40B4-BE49-F238E27FC236}">
                <a16:creationId xmlns:a16="http://schemas.microsoft.com/office/drawing/2014/main" id="{9988C2BE-0B82-4019-A5FB-AFA66DFD0193}"/>
              </a:ext>
            </a:extLst>
          </p:cNvPr>
          <p:cNvSpPr/>
          <p:nvPr/>
        </p:nvSpPr>
        <p:spPr bwMode="auto">
          <a:xfrm>
            <a:off x="3618466" y="2518996"/>
            <a:ext cx="3124200" cy="646331"/>
          </a:xfrm>
          <a:prstGeom prst="wedgeRectCallout">
            <a:avLst>
              <a:gd name="adj1" fmla="val -67533"/>
              <a:gd name="adj2" fmla="val 111375"/>
            </a:avLst>
          </a:prstGeom>
          <a:solidFill>
            <a:schemeClr val="bg1"/>
          </a:solidFill>
          <a:ln w="9525" cap="flat" cmpd="sng" algn="ctr">
            <a:solidFill>
              <a:schemeClr val="tx1"/>
            </a:solidFill>
            <a:prstDash val="solid"/>
            <a:round/>
            <a:headEnd type="none" w="med" len="med"/>
            <a:tailEnd type="none" w="med" len="med"/>
          </a:ln>
          <a:effectLst/>
        </p:spPr>
        <p:txBody>
          <a:bodyPr wrap="square">
            <a:spAutoFit/>
          </a:bodyPr>
          <a:lstStyle/>
          <a:p>
            <a:pPr algn="ctr">
              <a:lnSpc>
                <a:spcPct val="90000"/>
              </a:lnSpc>
              <a:defRPr/>
            </a:pPr>
            <a:r>
              <a:rPr lang="en-US" sz="2000" dirty="0">
                <a:cs typeface="Calibri" panose="020F0502020204030204" pitchFamily="34" charset="0"/>
              </a:rPr>
              <a:t>¡Porque esta mañana no he desayunado!</a:t>
            </a:r>
          </a:p>
        </p:txBody>
      </p:sp>
      <p:sp>
        <p:nvSpPr>
          <p:cNvPr id="15" name="Rectangular Callout 9">
            <a:extLst>
              <a:ext uri="{FF2B5EF4-FFF2-40B4-BE49-F238E27FC236}">
                <a16:creationId xmlns:a16="http://schemas.microsoft.com/office/drawing/2014/main" id="{1DB9BB2A-F708-4F66-B887-242C2DC5EFFD}"/>
              </a:ext>
            </a:extLst>
          </p:cNvPr>
          <p:cNvSpPr/>
          <p:nvPr/>
        </p:nvSpPr>
        <p:spPr bwMode="auto">
          <a:xfrm>
            <a:off x="5316538" y="3202094"/>
            <a:ext cx="3124200" cy="369332"/>
          </a:xfrm>
          <a:prstGeom prst="wedgeRectCallout">
            <a:avLst>
              <a:gd name="adj1" fmla="val 70153"/>
              <a:gd name="adj2" fmla="val 44785"/>
            </a:avLst>
          </a:prstGeom>
          <a:solidFill>
            <a:schemeClr val="bg1"/>
          </a:solidFill>
          <a:ln w="9525" cap="flat" cmpd="sng" algn="ctr">
            <a:solidFill>
              <a:schemeClr val="tx1"/>
            </a:solidFill>
            <a:prstDash val="solid"/>
            <a:round/>
            <a:headEnd type="none" w="med" len="med"/>
            <a:tailEnd type="none" w="med" len="med"/>
          </a:ln>
          <a:effectLst/>
        </p:spPr>
        <p:txBody>
          <a:bodyPr wrap="square">
            <a:spAutoFit/>
          </a:bodyPr>
          <a:lstStyle/>
          <a:p>
            <a:pPr algn="ctr">
              <a:lnSpc>
                <a:spcPct val="90000"/>
              </a:lnSpc>
              <a:defRPr/>
            </a:pPr>
            <a:r>
              <a:rPr lang="en-US" sz="2000" dirty="0">
                <a:cs typeface="Calibri" panose="020F0502020204030204" pitchFamily="34" charset="0"/>
              </a:rPr>
              <a:t>¿Otra vez? </a:t>
            </a:r>
            <a:r>
              <a:rPr lang="en-US" sz="2000" b="1" dirty="0">
                <a:cs typeface="Calibri" panose="020F0502020204030204" pitchFamily="34" charset="0"/>
              </a:rPr>
              <a:t>¿Por qué </a:t>
            </a:r>
            <a:r>
              <a:rPr lang="en-US" sz="2000" dirty="0">
                <a:cs typeface="Calibri" panose="020F0502020204030204" pitchFamily="34" charset="0"/>
              </a:rPr>
              <a:t>no?</a:t>
            </a:r>
          </a:p>
        </p:txBody>
      </p:sp>
      <p:sp>
        <p:nvSpPr>
          <p:cNvPr id="16" name="Rectangular Callout 10">
            <a:extLst>
              <a:ext uri="{FF2B5EF4-FFF2-40B4-BE49-F238E27FC236}">
                <a16:creationId xmlns:a16="http://schemas.microsoft.com/office/drawing/2014/main" id="{3057F011-3BC0-41AF-917D-3A4CA4385935}"/>
              </a:ext>
            </a:extLst>
          </p:cNvPr>
          <p:cNvSpPr/>
          <p:nvPr/>
        </p:nvSpPr>
        <p:spPr bwMode="auto">
          <a:xfrm>
            <a:off x="3982992" y="3640080"/>
            <a:ext cx="2968235" cy="646331"/>
          </a:xfrm>
          <a:prstGeom prst="wedgeRectCallout">
            <a:avLst>
              <a:gd name="adj1" fmla="val -81576"/>
              <a:gd name="adj2" fmla="val -26312"/>
            </a:avLst>
          </a:prstGeom>
          <a:solidFill>
            <a:schemeClr val="bg1"/>
          </a:solidFill>
          <a:ln w="9525" cap="flat" cmpd="sng" algn="ctr">
            <a:solidFill>
              <a:schemeClr val="tx1"/>
            </a:solidFill>
            <a:prstDash val="solid"/>
            <a:round/>
            <a:headEnd type="none" w="med" len="med"/>
            <a:tailEnd type="none" w="med" len="med"/>
          </a:ln>
          <a:effectLst/>
        </p:spPr>
        <p:txBody>
          <a:bodyPr wrap="square">
            <a:spAutoFit/>
          </a:bodyPr>
          <a:lstStyle/>
          <a:p>
            <a:pPr algn="ctr">
              <a:lnSpc>
                <a:spcPct val="90000"/>
              </a:lnSpc>
              <a:defRPr/>
            </a:pPr>
            <a:r>
              <a:rPr lang="en-US" sz="2000" dirty="0">
                <a:cs typeface="Calibri" panose="020F0502020204030204" pitchFamily="34" charset="0"/>
              </a:rPr>
              <a:t>Pedro no volvió a ir al mercado ayer.</a:t>
            </a:r>
          </a:p>
        </p:txBody>
      </p:sp>
      <p:sp>
        <p:nvSpPr>
          <p:cNvPr id="17" name="Rectangular Callout 11">
            <a:extLst>
              <a:ext uri="{FF2B5EF4-FFF2-40B4-BE49-F238E27FC236}">
                <a16:creationId xmlns:a16="http://schemas.microsoft.com/office/drawing/2014/main" id="{3024B935-F3AA-4AAC-AD72-E3967A48F364}"/>
              </a:ext>
            </a:extLst>
          </p:cNvPr>
          <p:cNvSpPr/>
          <p:nvPr/>
        </p:nvSpPr>
        <p:spPr bwMode="auto">
          <a:xfrm>
            <a:off x="4626054" y="4341792"/>
            <a:ext cx="3933825" cy="646331"/>
          </a:xfrm>
          <a:prstGeom prst="wedgeRectCallout">
            <a:avLst>
              <a:gd name="adj1" fmla="val 57998"/>
              <a:gd name="adj2" fmla="val -52504"/>
            </a:avLst>
          </a:prstGeom>
          <a:solidFill>
            <a:schemeClr val="bg1"/>
          </a:solidFill>
          <a:ln w="9525" cap="flat" cmpd="sng" algn="ctr">
            <a:solidFill>
              <a:schemeClr val="tx1"/>
            </a:solidFill>
            <a:prstDash val="solid"/>
            <a:round/>
            <a:headEnd type="none" w="med" len="med"/>
            <a:tailEnd type="none" w="med" len="med"/>
          </a:ln>
          <a:effectLst/>
        </p:spPr>
        <p:txBody>
          <a:bodyPr wrap="square">
            <a:spAutoFit/>
          </a:bodyPr>
          <a:lstStyle/>
          <a:p>
            <a:pPr algn="ctr">
              <a:lnSpc>
                <a:spcPct val="90000"/>
              </a:lnSpc>
              <a:defRPr/>
            </a:pPr>
            <a:r>
              <a:rPr lang="en-US" sz="2000" b="1" dirty="0">
                <a:cs typeface="Calibri" panose="020F0502020204030204" pitchFamily="34" charset="0"/>
              </a:rPr>
              <a:t>¿Por qué </a:t>
            </a:r>
            <a:r>
              <a:rPr lang="en-US" sz="2000" dirty="0">
                <a:cs typeface="Calibri" panose="020F0502020204030204" pitchFamily="34" charset="0"/>
              </a:rPr>
              <a:t>no va al mercado?</a:t>
            </a:r>
          </a:p>
        </p:txBody>
      </p:sp>
      <p:sp>
        <p:nvSpPr>
          <p:cNvPr id="18" name="Rectangular Callout 12">
            <a:extLst>
              <a:ext uri="{FF2B5EF4-FFF2-40B4-BE49-F238E27FC236}">
                <a16:creationId xmlns:a16="http://schemas.microsoft.com/office/drawing/2014/main" id="{1F09464B-DBA3-4596-8C11-32544D5D0C84}"/>
              </a:ext>
            </a:extLst>
          </p:cNvPr>
          <p:cNvSpPr/>
          <p:nvPr/>
        </p:nvSpPr>
        <p:spPr bwMode="auto">
          <a:xfrm>
            <a:off x="3585544" y="5291012"/>
            <a:ext cx="1762997" cy="923330"/>
          </a:xfrm>
          <a:prstGeom prst="wedgeRectCallout">
            <a:avLst>
              <a:gd name="adj1" fmla="val -83361"/>
              <a:gd name="adj2" fmla="val -148305"/>
            </a:avLst>
          </a:prstGeom>
          <a:solidFill>
            <a:schemeClr val="bg1"/>
          </a:solidFill>
          <a:ln w="9525" cap="flat" cmpd="sng" algn="ctr">
            <a:solidFill>
              <a:schemeClr val="tx1"/>
            </a:solidFill>
            <a:prstDash val="solid"/>
            <a:round/>
            <a:headEnd type="none" w="med" len="med"/>
            <a:tailEnd type="none" w="med" len="med"/>
          </a:ln>
          <a:effectLst/>
        </p:spPr>
        <p:txBody>
          <a:bodyPr wrap="square">
            <a:spAutoFit/>
          </a:bodyPr>
          <a:lstStyle/>
          <a:p>
            <a:pPr algn="ctr">
              <a:lnSpc>
                <a:spcPct val="90000"/>
              </a:lnSpc>
              <a:defRPr/>
            </a:pPr>
            <a:r>
              <a:rPr lang="en-US" sz="2000" dirty="0">
                <a:cs typeface="Calibri" panose="020F0502020204030204" pitchFamily="34" charset="0"/>
              </a:rPr>
              <a:t>¡Su auto se ha vuelto a averiar!</a:t>
            </a:r>
          </a:p>
        </p:txBody>
      </p:sp>
      <p:sp>
        <p:nvSpPr>
          <p:cNvPr id="19" name="Rectangular Callout 13">
            <a:extLst>
              <a:ext uri="{FF2B5EF4-FFF2-40B4-BE49-F238E27FC236}">
                <a16:creationId xmlns:a16="http://schemas.microsoft.com/office/drawing/2014/main" id="{CE328A60-7681-4203-8D67-B72045D7BA34}"/>
              </a:ext>
            </a:extLst>
          </p:cNvPr>
          <p:cNvSpPr/>
          <p:nvPr/>
        </p:nvSpPr>
        <p:spPr bwMode="auto">
          <a:xfrm>
            <a:off x="5530288" y="5115980"/>
            <a:ext cx="2910449" cy="642510"/>
          </a:xfrm>
          <a:prstGeom prst="wedgeRectCallout">
            <a:avLst>
              <a:gd name="adj1" fmla="val 85555"/>
              <a:gd name="adj2" fmla="val -76396"/>
            </a:avLst>
          </a:prstGeom>
          <a:solidFill>
            <a:schemeClr val="bg1"/>
          </a:solidFill>
          <a:ln w="9525" cap="flat" cmpd="sng" algn="ctr">
            <a:solidFill>
              <a:schemeClr val="tx1"/>
            </a:solidFill>
            <a:prstDash val="solid"/>
            <a:round/>
            <a:headEnd type="none" w="med" len="med"/>
            <a:tailEnd type="none" w="med" len="med"/>
          </a:ln>
          <a:effectLst/>
        </p:spPr>
        <p:txBody>
          <a:bodyPr wrap="square">
            <a:spAutoFit/>
          </a:bodyPr>
          <a:lstStyle/>
          <a:p>
            <a:pPr algn="ctr">
              <a:lnSpc>
                <a:spcPct val="90000"/>
              </a:lnSpc>
              <a:defRPr/>
            </a:pPr>
            <a:r>
              <a:rPr lang="en-US" sz="2000" dirty="0">
                <a:cs typeface="Calibri" panose="020F0502020204030204" pitchFamily="34" charset="0"/>
              </a:rPr>
              <a:t>¡Otra vez no! </a:t>
            </a:r>
            <a:r>
              <a:rPr lang="en-US" sz="2000" b="1" dirty="0">
                <a:cs typeface="Calibri" panose="020F0502020204030204" pitchFamily="34" charset="0"/>
              </a:rPr>
              <a:t>¿Por qué </a:t>
            </a:r>
            <a:r>
              <a:rPr lang="en-US" sz="2000" dirty="0">
                <a:cs typeface="Calibri" panose="020F0502020204030204" pitchFamily="34" charset="0"/>
              </a:rPr>
              <a:t>sigue pasando eso?</a:t>
            </a:r>
          </a:p>
        </p:txBody>
      </p:sp>
      <p:sp>
        <p:nvSpPr>
          <p:cNvPr id="20" name="Rectangular Callout 14">
            <a:extLst>
              <a:ext uri="{FF2B5EF4-FFF2-40B4-BE49-F238E27FC236}">
                <a16:creationId xmlns:a16="http://schemas.microsoft.com/office/drawing/2014/main" id="{22BA2B64-D9E5-4B1B-849C-957C65889C6C}"/>
              </a:ext>
            </a:extLst>
          </p:cNvPr>
          <p:cNvSpPr/>
          <p:nvPr/>
        </p:nvSpPr>
        <p:spPr bwMode="auto">
          <a:xfrm>
            <a:off x="1228724" y="5720436"/>
            <a:ext cx="2297190" cy="923330"/>
          </a:xfrm>
          <a:prstGeom prst="wedgeRectCallout">
            <a:avLst>
              <a:gd name="adj1" fmla="val 16481"/>
              <a:gd name="adj2" fmla="val -126752"/>
            </a:avLst>
          </a:prstGeom>
          <a:solidFill>
            <a:schemeClr val="bg1"/>
          </a:solidFill>
          <a:ln w="9525" cap="flat" cmpd="sng" algn="ctr">
            <a:solidFill>
              <a:schemeClr val="tx1"/>
            </a:solidFill>
            <a:prstDash val="solid"/>
            <a:round/>
            <a:headEnd type="none" w="med" len="med"/>
            <a:tailEnd type="none" w="med" len="med"/>
          </a:ln>
          <a:effectLst/>
        </p:spPr>
        <p:txBody>
          <a:bodyPr wrap="square">
            <a:spAutoFit/>
          </a:bodyPr>
          <a:lstStyle/>
          <a:p>
            <a:pPr algn="ctr">
              <a:lnSpc>
                <a:spcPct val="90000"/>
              </a:lnSpc>
              <a:defRPr/>
            </a:pPr>
            <a:r>
              <a:rPr lang="es-GT" sz="2000" noProof="0" dirty="0">
                <a:cs typeface="Calibri" panose="020F0502020204030204" pitchFamily="34" charset="0"/>
              </a:rPr>
              <a:t>¡Porque sigue retrasando llevarlo al mecánico!</a:t>
            </a:r>
          </a:p>
        </p:txBody>
      </p:sp>
      <p:sp>
        <p:nvSpPr>
          <p:cNvPr id="21" name="Rectangular Callout 15">
            <a:extLst>
              <a:ext uri="{FF2B5EF4-FFF2-40B4-BE49-F238E27FC236}">
                <a16:creationId xmlns:a16="http://schemas.microsoft.com/office/drawing/2014/main" id="{0649BBC1-3EE1-4AF7-8FD5-757654DBB937}"/>
              </a:ext>
            </a:extLst>
          </p:cNvPr>
          <p:cNvSpPr/>
          <p:nvPr/>
        </p:nvSpPr>
        <p:spPr bwMode="auto">
          <a:xfrm>
            <a:off x="5638800" y="5821919"/>
            <a:ext cx="5192624" cy="840230"/>
          </a:xfrm>
          <a:prstGeom prst="wedgeRectCallout">
            <a:avLst>
              <a:gd name="adj1" fmla="val 22150"/>
              <a:gd name="adj2" fmla="val -108106"/>
            </a:avLst>
          </a:prstGeom>
          <a:solidFill>
            <a:schemeClr val="bg1"/>
          </a:solidFill>
          <a:ln w="9525" cap="flat" cmpd="sng" algn="ctr">
            <a:solidFill>
              <a:schemeClr val="tx1"/>
            </a:solidFill>
            <a:prstDash val="solid"/>
            <a:round/>
            <a:headEnd type="none" w="med" len="med"/>
            <a:tailEnd type="none" w="med" len="med"/>
          </a:ln>
          <a:effectLst/>
        </p:spPr>
        <p:txBody>
          <a:bodyPr wrap="square">
            <a:spAutoFit/>
          </a:bodyPr>
          <a:lstStyle/>
          <a:p>
            <a:pPr algn="ctr">
              <a:lnSpc>
                <a:spcPct val="90000"/>
              </a:lnSpc>
              <a:defRPr/>
            </a:pPr>
            <a:r>
              <a:rPr lang="es-GT" noProof="0" dirty="0">
                <a:cs typeface="Calibri" panose="020F0502020204030204" pitchFamily="34" charset="0"/>
              </a:rPr>
              <a:t>¿Así que te estás perdiendo el desayuno porque Pedro no quiere llevar su auto al mecánico? Tenemos que tener una charla con Pedro… </a:t>
            </a:r>
          </a:p>
        </p:txBody>
      </p:sp>
      <p:sp>
        <p:nvSpPr>
          <p:cNvPr id="22" name="TextBox 21">
            <a:extLst>
              <a:ext uri="{FF2B5EF4-FFF2-40B4-BE49-F238E27FC236}">
                <a16:creationId xmlns:a16="http://schemas.microsoft.com/office/drawing/2014/main" id="{08C67C00-81F2-4863-9FD6-31FA57C3F203}"/>
              </a:ext>
            </a:extLst>
          </p:cNvPr>
          <p:cNvSpPr txBox="1"/>
          <p:nvPr/>
        </p:nvSpPr>
        <p:spPr>
          <a:xfrm>
            <a:off x="1676400" y="4891166"/>
            <a:ext cx="1114425" cy="400110"/>
          </a:xfrm>
          <a:prstGeom prst="rect">
            <a:avLst/>
          </a:prstGeom>
          <a:noFill/>
        </p:spPr>
        <p:txBody>
          <a:bodyPr wrap="square" rtlCol="0">
            <a:spAutoFit/>
          </a:bodyPr>
          <a:lstStyle/>
          <a:p>
            <a:pPr algn="ctr"/>
            <a:r>
              <a:rPr lang="en-US" sz="2000" dirty="0">
                <a:cs typeface="Calibri" panose="020F0502020204030204" pitchFamily="34" charset="0"/>
              </a:rPr>
              <a:t>Ester</a:t>
            </a:r>
          </a:p>
        </p:txBody>
      </p:sp>
      <p:sp>
        <p:nvSpPr>
          <p:cNvPr id="23" name="TextBox 22">
            <a:extLst>
              <a:ext uri="{FF2B5EF4-FFF2-40B4-BE49-F238E27FC236}">
                <a16:creationId xmlns:a16="http://schemas.microsoft.com/office/drawing/2014/main" id="{12A8F525-49FB-43DC-BA89-4279D08BD58B}"/>
              </a:ext>
            </a:extLst>
          </p:cNvPr>
          <p:cNvSpPr txBox="1"/>
          <p:nvPr/>
        </p:nvSpPr>
        <p:spPr>
          <a:xfrm>
            <a:off x="8874202" y="4951119"/>
            <a:ext cx="1423988" cy="400110"/>
          </a:xfrm>
          <a:prstGeom prst="rect">
            <a:avLst/>
          </a:prstGeom>
          <a:noFill/>
        </p:spPr>
        <p:txBody>
          <a:bodyPr wrap="square" rtlCol="0">
            <a:spAutoFit/>
          </a:bodyPr>
          <a:lstStyle/>
          <a:p>
            <a:pPr algn="ctr"/>
            <a:r>
              <a:rPr lang="en-US" sz="2000" dirty="0">
                <a:cs typeface="Calibri" panose="020F0502020204030204" pitchFamily="34" charset="0"/>
              </a:rPr>
              <a:t>Josefina</a:t>
            </a:r>
          </a:p>
        </p:txBody>
      </p:sp>
    </p:spTree>
    <p:extLst>
      <p:ext uri="{BB962C8B-B14F-4D97-AF65-F5344CB8AC3E}">
        <p14:creationId xmlns:p14="http://schemas.microsoft.com/office/powerpoint/2010/main" val="176552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a:extLst>
              <a:ext uri="{FF2B5EF4-FFF2-40B4-BE49-F238E27FC236}">
                <a16:creationId xmlns:a16="http://schemas.microsoft.com/office/drawing/2014/main" id="{0EC45CE0-ED30-F715-0471-23A06D5B842E}"/>
              </a:ext>
            </a:extLst>
          </p:cNvPr>
          <p:cNvSpPr>
            <a:spLocks noGrp="1"/>
          </p:cNvSpPr>
          <p:nvPr>
            <p:ph sz="half" idx="2"/>
          </p:nvPr>
        </p:nvSpPr>
        <p:spPr>
          <a:xfrm>
            <a:off x="838200" y="1478857"/>
            <a:ext cx="5257800" cy="4639309"/>
          </a:xfrm>
        </p:spPr>
        <p:txBody>
          <a:bodyPr>
            <a:normAutofit/>
          </a:bodyPr>
          <a:lstStyle/>
          <a:p>
            <a:r>
              <a:rPr lang="es-GT" noProof="0" dirty="0"/>
              <a:t>Pregunte "por qué" varias veces, hasta llegar a las causas profundas</a:t>
            </a:r>
          </a:p>
          <a:p>
            <a:r>
              <a:rPr lang="es-GT" noProof="0" dirty="0"/>
              <a:t>Causas fundamentales (de raíz): las que tienen el mayor impacto cuando se actúa sobre ellas</a:t>
            </a:r>
          </a:p>
        </p:txBody>
      </p:sp>
      <p:sp>
        <p:nvSpPr>
          <p:cNvPr id="4" name="Title 5">
            <a:extLst>
              <a:ext uri="{FF2B5EF4-FFF2-40B4-BE49-F238E27FC236}">
                <a16:creationId xmlns:a16="http://schemas.microsoft.com/office/drawing/2014/main" id="{A0C0820C-6EDB-BADC-B0F8-5D758C6FE18C}"/>
              </a:ext>
            </a:extLst>
          </p:cNvPr>
          <p:cNvSpPr>
            <a:spLocks noGrp="1"/>
          </p:cNvSpPr>
          <p:nvPr>
            <p:ph type="title"/>
          </p:nvPr>
        </p:nvSpPr>
        <p:spPr/>
        <p:txBody>
          <a:bodyPr/>
          <a:lstStyle/>
          <a:p>
            <a:r>
              <a:rPr lang="es-GT" noProof="0" dirty="0"/>
              <a:t>El método "Pero, ¿por qué? (2/2)</a:t>
            </a:r>
            <a:endParaRPr lang="es-GT" sz="2800" noProof="0" dirty="0"/>
          </a:p>
        </p:txBody>
      </p:sp>
      <p:pic>
        <p:nvPicPr>
          <p:cNvPr id="8" name="Picture 7" descr="Magnifying glass and question mark">
            <a:extLst>
              <a:ext uri="{FF2B5EF4-FFF2-40B4-BE49-F238E27FC236}">
                <a16:creationId xmlns:a16="http://schemas.microsoft.com/office/drawing/2014/main" id="{B383E0A0-627F-F1D3-9B75-4807A30A12B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558"/>
          <a:stretch/>
        </p:blipFill>
        <p:spPr>
          <a:xfrm>
            <a:off x="6113929" y="1600200"/>
            <a:ext cx="5233521" cy="3150293"/>
          </a:xfrm>
          <a:prstGeom prst="rect">
            <a:avLst/>
          </a:prstGeom>
          <a:ln>
            <a:solidFill>
              <a:schemeClr val="tx1"/>
            </a:solidFill>
          </a:ln>
        </p:spPr>
      </p:pic>
    </p:spTree>
    <p:extLst>
      <p:ext uri="{BB962C8B-B14F-4D97-AF65-F5344CB8AC3E}">
        <p14:creationId xmlns:p14="http://schemas.microsoft.com/office/powerpoint/2010/main" val="2727709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sz="half" idx="2"/>
          </p:nvPr>
        </p:nvSpPr>
        <p:spPr>
          <a:xfrm>
            <a:off x="609600" y="1371600"/>
            <a:ext cx="10515600" cy="4639309"/>
          </a:xfrm>
        </p:spPr>
        <p:txBody>
          <a:bodyPr/>
          <a:lstStyle/>
          <a:p>
            <a:pPr marL="398463" indent="-398463">
              <a:buClrTx/>
              <a:buFont typeface="+mj-lt"/>
              <a:buAutoNum type="arabicPeriod"/>
            </a:pPr>
            <a:r>
              <a:rPr lang="es-GT" sz="2500" b="1" noProof="0" dirty="0"/>
              <a:t>Plantear </a:t>
            </a:r>
            <a:r>
              <a:rPr lang="es-GT" sz="2500" noProof="0" dirty="0"/>
              <a:t>el problema de forma clara y sencilla ("enunciado </a:t>
            </a:r>
            <a:br>
              <a:rPr lang="es-GT" sz="2500" noProof="0" dirty="0"/>
            </a:br>
            <a:r>
              <a:rPr lang="es-GT" sz="2500" noProof="0" dirty="0"/>
              <a:t>del problema")</a:t>
            </a:r>
            <a:endParaRPr lang="es-GT" sz="2500" b="1" noProof="0" dirty="0"/>
          </a:p>
          <a:p>
            <a:pPr marL="398463" indent="-398463">
              <a:buClrTx/>
              <a:buFont typeface="+mj-lt"/>
              <a:buAutoNum type="arabicPeriod"/>
            </a:pPr>
            <a:r>
              <a:rPr lang="es-GT" sz="2500" b="1" noProof="0" dirty="0"/>
              <a:t>Enumere </a:t>
            </a:r>
            <a:r>
              <a:rPr lang="es-GT" sz="2500" noProof="0" dirty="0"/>
              <a:t>todas las posibles causas del problema de salud pública analizado (pregúntese "¿por qué?").</a:t>
            </a:r>
          </a:p>
          <a:p>
            <a:pPr marL="398463" indent="-398463">
              <a:buClrTx/>
              <a:buFont typeface="+mj-lt"/>
              <a:buAutoNum type="arabicPeriod"/>
            </a:pPr>
            <a:r>
              <a:rPr lang="es-GT" sz="2500" b="1" noProof="0" dirty="0"/>
              <a:t>Clasificar </a:t>
            </a:r>
            <a:r>
              <a:rPr lang="es-GT" sz="2500" noProof="0" dirty="0"/>
              <a:t>las causas en grandes categorías </a:t>
            </a:r>
          </a:p>
          <a:p>
            <a:pPr marL="398463" indent="-398463">
              <a:buClrTx/>
              <a:buFont typeface="+mj-lt"/>
              <a:buAutoNum type="arabicPeriod"/>
            </a:pPr>
            <a:r>
              <a:rPr lang="es-GT" sz="2500" b="1" noProof="0" dirty="0"/>
              <a:t>Organizar </a:t>
            </a:r>
            <a:r>
              <a:rPr lang="es-GT" sz="2500" noProof="0" dirty="0"/>
              <a:t>las causas contribuyentes bajo estas categorías</a:t>
            </a:r>
          </a:p>
          <a:p>
            <a:pPr marL="398463" indent="-398463">
              <a:buClrTx/>
              <a:buFont typeface="+mj-lt"/>
              <a:buAutoNum type="arabicPeriod"/>
            </a:pPr>
            <a:r>
              <a:rPr lang="es-GT" sz="2500" b="1" noProof="0" dirty="0"/>
              <a:t>Clasificar </a:t>
            </a:r>
            <a:r>
              <a:rPr lang="es-GT" sz="2500" noProof="0" dirty="0"/>
              <a:t>las causas como totalmente, parcialmente o de ningún modo bajo su control </a:t>
            </a:r>
          </a:p>
          <a:p>
            <a:pPr marL="398463" indent="-398463">
              <a:buClrTx/>
              <a:buFont typeface="+mj-lt"/>
              <a:buAutoNum type="arabicPeriod"/>
            </a:pPr>
            <a:r>
              <a:rPr lang="es-GT" sz="2500" b="1" noProof="0" dirty="0"/>
              <a:t>Determinar </a:t>
            </a:r>
            <a:r>
              <a:rPr lang="es-GT" sz="2500" noProof="0" dirty="0"/>
              <a:t>qué causas tienen más sentido para una intervención</a:t>
            </a:r>
          </a:p>
          <a:p>
            <a:pPr marL="398463" indent="-398463">
              <a:buClrTx/>
              <a:buFont typeface="+mj-lt"/>
              <a:buAutoNum type="arabicPeriod"/>
            </a:pPr>
            <a:r>
              <a:rPr lang="es-GT" sz="2500" b="1" noProof="0" dirty="0"/>
              <a:t>Planificar </a:t>
            </a:r>
            <a:r>
              <a:rPr lang="es-GT" sz="2500" noProof="0" dirty="0"/>
              <a:t>la mejora basándose en datos y en el pensamiento estratégico (en otras palabras, utilizar la toma de decisiones basada en datos).</a:t>
            </a:r>
          </a:p>
        </p:txBody>
      </p:sp>
      <p:sp>
        <p:nvSpPr>
          <p:cNvPr id="3" name="Title 2">
            <a:extLst>
              <a:ext uri="{FF2B5EF4-FFF2-40B4-BE49-F238E27FC236}">
                <a16:creationId xmlns:a16="http://schemas.microsoft.com/office/drawing/2014/main" id="{A8E2FB29-5A89-45CD-B64E-1736418FB982}"/>
              </a:ext>
            </a:extLst>
          </p:cNvPr>
          <p:cNvSpPr>
            <a:spLocks noGrp="1"/>
          </p:cNvSpPr>
          <p:nvPr>
            <p:ph type="title"/>
          </p:nvPr>
        </p:nvSpPr>
        <p:spPr/>
        <p:txBody>
          <a:bodyPr/>
          <a:lstStyle/>
          <a:p>
            <a:r>
              <a:rPr lang="en-US" dirty="0"/>
              <a:t>Pasos del análisis del problema</a:t>
            </a:r>
          </a:p>
        </p:txBody>
      </p:sp>
    </p:spTree>
    <p:extLst>
      <p:ext uri="{BB962C8B-B14F-4D97-AF65-F5344CB8AC3E}">
        <p14:creationId xmlns:p14="http://schemas.microsoft.com/office/powerpoint/2010/main" val="1471005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6E7FF1F-5522-4B76-91A6-6C1E7A9ABD3A}"/>
              </a:ext>
            </a:extLst>
          </p:cNvPr>
          <p:cNvSpPr>
            <a:spLocks noGrp="1"/>
          </p:cNvSpPr>
          <p:nvPr>
            <p:ph type="title"/>
          </p:nvPr>
        </p:nvSpPr>
        <p:spPr/>
        <p:txBody>
          <a:bodyPr/>
          <a:lstStyle/>
          <a:p>
            <a:r>
              <a:rPr lang="en-US" dirty="0"/>
              <a:t>Brotes de ántrax</a:t>
            </a:r>
          </a:p>
        </p:txBody>
      </p:sp>
      <p:sp>
        <p:nvSpPr>
          <p:cNvPr id="2" name="Text Placeholder 1"/>
          <p:cNvSpPr>
            <a:spLocks noGrp="1"/>
          </p:cNvSpPr>
          <p:nvPr>
            <p:ph sz="half" idx="2"/>
          </p:nvPr>
        </p:nvSpPr>
        <p:spPr>
          <a:xfrm>
            <a:off x="838200" y="1478857"/>
            <a:ext cx="10515600" cy="3931343"/>
          </a:xfrm>
        </p:spPr>
        <p:txBody>
          <a:bodyPr anchor="ctr"/>
          <a:lstStyle/>
          <a:p>
            <a:pPr marL="0" indent="0" algn="ctr">
              <a:buNone/>
            </a:pPr>
            <a:r>
              <a:rPr lang="en-US" dirty="0"/>
              <a:t>¿Alguien tiene conocimiento de un brote de ántrax que se haya producido en su zona? ¿Qué ocurrió?</a:t>
            </a:r>
          </a:p>
        </p:txBody>
      </p:sp>
    </p:spTree>
    <p:extLst>
      <p:ext uri="{BB962C8B-B14F-4D97-AF65-F5344CB8AC3E}">
        <p14:creationId xmlns:p14="http://schemas.microsoft.com/office/powerpoint/2010/main" val="30426887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sz="half" idx="2"/>
          </p:nvPr>
        </p:nvSpPr>
        <p:spPr>
          <a:xfrm>
            <a:off x="450594" y="1257300"/>
            <a:ext cx="11055606" cy="4639309"/>
          </a:xfrm>
        </p:spPr>
        <p:txBody>
          <a:bodyPr/>
          <a:lstStyle/>
          <a:p>
            <a:r>
              <a:rPr lang="es-GT" noProof="0" dirty="0"/>
              <a:t>Enfermedad infecciosa grave, causada por bacterias formadoras de esporas.</a:t>
            </a:r>
          </a:p>
          <a:p>
            <a:r>
              <a:rPr lang="es-GT" noProof="0" dirty="0"/>
              <a:t>Las esporas pueden sobrevivir en el suelo durante mucho tiempo</a:t>
            </a:r>
          </a:p>
          <a:p>
            <a:r>
              <a:rPr lang="es-GT" noProof="0" dirty="0"/>
              <a:t>Esporas </a:t>
            </a:r>
            <a:r>
              <a:rPr lang="es-GT" i="1" noProof="0" dirty="0"/>
              <a:t>de </a:t>
            </a:r>
            <a:r>
              <a:rPr lang="es-GT" i="1" noProof="0" dirty="0" err="1"/>
              <a:t>Bacillus</a:t>
            </a:r>
            <a:r>
              <a:rPr lang="es-GT" i="1" noProof="0" dirty="0"/>
              <a:t> </a:t>
            </a:r>
            <a:r>
              <a:rPr lang="es-GT" i="1" noProof="0" dirty="0" err="1"/>
              <a:t>anthracis</a:t>
            </a:r>
            <a:r>
              <a:rPr lang="es-GT" noProof="0" dirty="0"/>
              <a:t>: suelo → animal → humano</a:t>
            </a:r>
          </a:p>
          <a:p>
            <a:r>
              <a:rPr lang="es-GT" noProof="0" dirty="0"/>
              <a:t>Están en todo el mundo</a:t>
            </a:r>
          </a:p>
        </p:txBody>
      </p:sp>
      <p:sp>
        <p:nvSpPr>
          <p:cNvPr id="3" name="Title 2">
            <a:extLst>
              <a:ext uri="{FF2B5EF4-FFF2-40B4-BE49-F238E27FC236}">
                <a16:creationId xmlns:a16="http://schemas.microsoft.com/office/drawing/2014/main" id="{2C4BD90B-7AFA-47A1-9FDD-E825CCD755A1}"/>
              </a:ext>
            </a:extLst>
          </p:cNvPr>
          <p:cNvSpPr>
            <a:spLocks noGrp="1"/>
          </p:cNvSpPr>
          <p:nvPr>
            <p:ph type="title"/>
          </p:nvPr>
        </p:nvSpPr>
        <p:spPr/>
        <p:txBody>
          <a:bodyPr/>
          <a:lstStyle/>
          <a:p>
            <a:r>
              <a:rPr lang="en-US" dirty="0"/>
              <a:t>Ántrax: antecedentes</a:t>
            </a:r>
          </a:p>
        </p:txBody>
      </p:sp>
      <p:sp>
        <p:nvSpPr>
          <p:cNvPr id="4" name="Text Placeholder 3">
            <a:extLst>
              <a:ext uri="{FF2B5EF4-FFF2-40B4-BE49-F238E27FC236}">
                <a16:creationId xmlns:a16="http://schemas.microsoft.com/office/drawing/2014/main" id="{1DF2EF85-1CAF-DC00-DA17-BC5C358CB8DA}"/>
              </a:ext>
            </a:extLst>
          </p:cNvPr>
          <p:cNvSpPr>
            <a:spLocks noGrp="1"/>
          </p:cNvSpPr>
          <p:nvPr>
            <p:ph type="body" sz="quarter" idx="16"/>
          </p:nvPr>
        </p:nvSpPr>
        <p:spPr>
          <a:xfrm>
            <a:off x="2362200" y="6339724"/>
            <a:ext cx="7176347" cy="381752"/>
          </a:xfrm>
        </p:spPr>
        <p:txBody>
          <a:bodyPr/>
          <a:lstStyle/>
          <a:p>
            <a:r>
              <a:rPr lang="en-US" dirty="0"/>
              <a:t>Carlson CJ, </a:t>
            </a:r>
            <a:r>
              <a:rPr lang="en-US" dirty="0" err="1"/>
              <a:t>Kracalik </a:t>
            </a:r>
            <a:r>
              <a:rPr lang="en-US" dirty="0"/>
              <a:t>IT, Ross N, et al. The global distribution of Bacillus anthracis and associated anthrax risk to humans, livestock and wildlife. Nat </a:t>
            </a:r>
            <a:r>
              <a:rPr lang="en-US" dirty="0" err="1"/>
              <a:t>Microbiol</a:t>
            </a:r>
            <a:r>
              <a:rPr lang="en-US" dirty="0"/>
              <a:t>. 2019 Aug;4(8):1337-1343.</a:t>
            </a:r>
          </a:p>
          <a:p>
            <a:endParaRPr lang="en-US" dirty="0"/>
          </a:p>
        </p:txBody>
      </p:sp>
      <p:pic>
        <p:nvPicPr>
          <p:cNvPr id="5" name="Picture 4">
            <a:extLst>
              <a:ext uri="{FF2B5EF4-FFF2-40B4-BE49-F238E27FC236}">
                <a16:creationId xmlns:a16="http://schemas.microsoft.com/office/drawing/2014/main" id="{76514443-6193-2EAB-0946-3DB9BB27D076}"/>
              </a:ext>
            </a:extLst>
          </p:cNvPr>
          <p:cNvPicPr>
            <a:picLocks noChangeAspect="1"/>
          </p:cNvPicPr>
          <p:nvPr/>
        </p:nvPicPr>
        <p:blipFill>
          <a:blip r:embed="rId3"/>
          <a:stretch>
            <a:fillRect/>
          </a:stretch>
        </p:blipFill>
        <p:spPr>
          <a:xfrm>
            <a:off x="4724400" y="3323702"/>
            <a:ext cx="7017006" cy="3016022"/>
          </a:xfrm>
          <a:prstGeom prst="rect">
            <a:avLst/>
          </a:prstGeom>
          <a:ln>
            <a:solidFill>
              <a:schemeClr val="tx1"/>
            </a:solidFill>
          </a:ln>
        </p:spPr>
      </p:pic>
    </p:spTree>
    <p:extLst>
      <p:ext uri="{BB962C8B-B14F-4D97-AF65-F5344CB8AC3E}">
        <p14:creationId xmlns:p14="http://schemas.microsoft.com/office/powerpoint/2010/main" val="1810949280"/>
      </p:ext>
    </p:extLst>
  </p:cSld>
  <p:clrMapOvr>
    <a:masterClrMapping/>
  </p:clrMapOvr>
</p:sld>
</file>

<file path=ppt/theme/theme1.xml><?xml version="1.0" encoding="utf-8"?>
<a:theme xmlns:a="http://schemas.openxmlformats.org/drawingml/2006/main" name="Spanish_Template_12_6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anish_Template_12_6_2024" id="{13D704E4-A021-4E02-95E8-ABC077474595}" vid="{45F3F3E8-1F0E-4973-890A-74D7F6C6982C}"/>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2ff0146-47b4-4d51-8c1c-03266fcd63a2">
      <Terms xmlns="http://schemas.microsoft.com/office/infopath/2007/PartnerControls"/>
    </lcf76f155ced4ddcb4097134ff3c332f>
    <TaxCatchAll xmlns="cd03f174-a395-49eb-8ee9-8d943e22f40d" xsi:nil="true"/>
    <ForReference xmlns="52ff0146-47b4-4d51-8c1c-03266fcd63a2">false</ForReference>
  </documentManagement>
</p:properties>
</file>

<file path=customXml/itemProps1.xml><?xml version="1.0" encoding="utf-8"?>
<ds:datastoreItem xmlns:ds="http://schemas.openxmlformats.org/officeDocument/2006/customXml" ds:itemID="{9297B301-A7EF-4D7C-8EBE-172AE50763E2}"/>
</file>

<file path=customXml/itemProps2.xml><?xml version="1.0" encoding="utf-8"?>
<ds:datastoreItem xmlns:ds="http://schemas.openxmlformats.org/officeDocument/2006/customXml" ds:itemID="{9584240F-1848-4028-B397-9837A3D0E574}">
  <ds:schemaRefs>
    <ds:schemaRef ds:uri="http://schemas.microsoft.com/sharepoint/v3/contenttype/forms"/>
  </ds:schemaRefs>
</ds:datastoreItem>
</file>

<file path=customXml/itemProps3.xml><?xml version="1.0" encoding="utf-8"?>
<ds:datastoreItem xmlns:ds="http://schemas.openxmlformats.org/officeDocument/2006/customXml" ds:itemID="{E25D6E1A-3D91-4C9F-83AA-80465FADB110}">
  <ds:schemaRefs>
    <ds:schemaRef ds:uri="http://purl.org/dc/dcmitype/"/>
    <ds:schemaRef ds:uri="http://schemas.openxmlformats.org/package/2006/metadata/core-properties"/>
    <ds:schemaRef ds:uri="http://schemas.microsoft.com/office/infopath/2007/PartnerControls"/>
    <ds:schemaRef ds:uri="http://www.w3.org/XML/1998/namespace"/>
    <ds:schemaRef ds:uri="http://purl.org/dc/elements/1.1/"/>
    <ds:schemaRef ds:uri="http://schemas.microsoft.com/office/2006/documentManagement/types"/>
    <ds:schemaRef ds:uri="http://purl.org/dc/terms/"/>
    <ds:schemaRef ds:uri="cd03f174-a395-49eb-8ee9-8d943e22f40d"/>
    <ds:schemaRef ds:uri="52ff0146-47b4-4d51-8c1c-03266fcd63a2"/>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Spanish_Template_12_6_2024</Template>
  <TotalTime>22740</TotalTime>
  <Words>6845</Words>
  <Application>Microsoft Office PowerPoint</Application>
  <PresentationFormat>Widescreen</PresentationFormat>
  <Paragraphs>685</Paragraphs>
  <Slides>33</Slides>
  <Notes>33</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33</vt:i4>
      </vt:variant>
    </vt:vector>
  </HeadingPairs>
  <TitlesOfParts>
    <vt:vector size="46" baseType="lpstr">
      <vt:lpstr>ＭＳ Ｐゴシック</vt:lpstr>
      <vt:lpstr>Arial</vt:lpstr>
      <vt:lpstr>Arial  </vt:lpstr>
      <vt:lpstr>Arial Bold</vt:lpstr>
      <vt:lpstr>Arial Re</vt:lpstr>
      <vt:lpstr>Calibri</vt:lpstr>
      <vt:lpstr>Courier New</vt:lpstr>
      <vt:lpstr>Franklin Gothic Medium</vt:lpstr>
      <vt:lpstr>Franklin Gothic Medium Cond</vt:lpstr>
      <vt:lpstr>Symbol</vt:lpstr>
      <vt:lpstr>Times New Roman</vt:lpstr>
      <vt:lpstr>Wingdings</vt:lpstr>
      <vt:lpstr>Spanish_Template_12_6_2024</vt:lpstr>
      <vt:lpstr>PowerPoint Presentation</vt:lpstr>
      <vt:lpstr>PowerPoint Presentation</vt:lpstr>
      <vt:lpstr>¿Qué han detectado las auditorías de calidad de datos?</vt:lpstr>
      <vt:lpstr>Utilización de los resultados de la auditoría de calidad de datos</vt:lpstr>
      <vt:lpstr>El método "¿Pero por qué? (1/2)</vt:lpstr>
      <vt:lpstr>El método "Pero, ¿por qué? (2/2)</vt:lpstr>
      <vt:lpstr>Pasos del análisis del problema</vt:lpstr>
      <vt:lpstr>Brotes de ántrax</vt:lpstr>
      <vt:lpstr>Ántrax: antecedentes</vt:lpstr>
      <vt:lpstr>Ántrax humano: tres tipos</vt:lpstr>
      <vt:lpstr>Ántrax animal: Características clínicas</vt:lpstr>
      <vt:lpstr>Ántrax: transmisión</vt:lpstr>
      <vt:lpstr>Redactar el planteamiento del problema</vt:lpstr>
      <vt:lpstr>Brotes recurrentes de ántrax</vt:lpstr>
      <vt:lpstr>Brotes recurrentes de ántrax: Respuestas</vt:lpstr>
      <vt:lpstr>PowerPoint Presentation</vt:lpstr>
      <vt:lpstr>PowerPoint Presentation</vt:lpstr>
      <vt:lpstr>PowerPoint Presentation</vt:lpstr>
      <vt:lpstr>Diagrama de espina de pescado:  Brotes recurrentes de ántrax</vt:lpstr>
      <vt:lpstr>Diagrama de espina de pescado:  Brotes recurrentes de ántrax</vt:lpstr>
      <vt:lpstr>Clasificar el grado de control: Método TPN</vt:lpstr>
      <vt:lpstr>Diagrama de espina de pescado:  Brotes recurrentes de ántrax</vt:lpstr>
      <vt:lpstr>Determinar las causas clave para actuar</vt:lpstr>
      <vt:lpstr>Diagrama de espina de pescado:  Brotes recurrentes de ántrax</vt:lpstr>
      <vt:lpstr>Plan de mejora</vt:lpstr>
      <vt:lpstr>Brotes recurrentes de ántrax: planificación de una intervención (1/2)</vt:lpstr>
      <vt:lpstr>Brotes recurrentes de ántrax: planificación de una intervención (2/2)</vt:lpstr>
      <vt:lpstr>Los brotes de ántrax y Una Sola Salud</vt:lpstr>
      <vt:lpstr>Ejercicio: Explorar las causas</vt:lpstr>
      <vt:lpstr>PowerPoint Presentation</vt:lpstr>
      <vt:lpstr>Pasos del análisis del problema: Revisión</vt:lpstr>
      <vt:lpstr>Resumen</vt:lpstr>
      <vt:lpstr>Revisión de los objetivos</vt:lpstr>
    </vt:vector>
  </TitlesOfParts>
  <Company>EpiNorth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Matching in Case-Control Studies</dc:title>
  <dc:creator>Richard C. Dicker</dc:creator>
  <cp:keywords>, docId:AC59855685E86CD242F8DD19561DFCF2</cp:keywords>
  <cp:lastModifiedBy>Gallagher, Darby (CDC/GHC/DGHP)</cp:lastModifiedBy>
  <cp:revision>574</cp:revision>
  <cp:lastPrinted>2019-05-08T21:06:41Z</cp:lastPrinted>
  <dcterms:created xsi:type="dcterms:W3CDTF">2005-08-29T16:54:09Z</dcterms:created>
  <dcterms:modified xsi:type="dcterms:W3CDTF">2026-03-03T22:39:45Z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af03ff0-41c5-4c41-b55e-fabb8fae94be_Enabled">
    <vt:lpwstr>true</vt:lpwstr>
  </property>
  <property fmtid="{D5CDD505-2E9C-101B-9397-08002B2CF9AE}" pid="3" name="MSIP_Label_8af03ff0-41c5-4c41-b55e-fabb8fae94be_SetDate">
    <vt:lpwstr>2021-05-20T22:34:16Z</vt:lpwstr>
  </property>
  <property fmtid="{D5CDD505-2E9C-101B-9397-08002B2CF9AE}" pid="4" name="MSIP_Label_8af03ff0-41c5-4c41-b55e-fabb8fae94be_Method">
    <vt:lpwstr>Privileged</vt:lpwstr>
  </property>
  <property fmtid="{D5CDD505-2E9C-101B-9397-08002B2CF9AE}" pid="5" name="MSIP_Label_8af03ff0-41c5-4c41-b55e-fabb8fae94be_Name">
    <vt:lpwstr>8af03ff0-41c5-4c41-b55e-fabb8fae94be</vt:lpwstr>
  </property>
  <property fmtid="{D5CDD505-2E9C-101B-9397-08002B2CF9AE}" pid="6" name="MSIP_Label_8af03ff0-41c5-4c41-b55e-fabb8fae94be_SiteId">
    <vt:lpwstr>9ce70869-60db-44fd-abe8-d2767077fc8f</vt:lpwstr>
  </property>
  <property fmtid="{D5CDD505-2E9C-101B-9397-08002B2CF9AE}" pid="7" name="MSIP_Label_8af03ff0-41c5-4c41-b55e-fabb8fae94be_ActionId">
    <vt:lpwstr>df93e2e0-81fb-4370-8777-59049549d7eb</vt:lpwstr>
  </property>
  <property fmtid="{D5CDD505-2E9C-101B-9397-08002B2CF9AE}" pid="8" name="MSIP_Label_8af03ff0-41c5-4c41-b55e-fabb8fae94be_ContentBits">
    <vt:lpwstr>0</vt:lpwstr>
  </property>
  <property fmtid="{D5CDD505-2E9C-101B-9397-08002B2CF9AE}" pid="9" name="ContentTypeId">
    <vt:lpwstr>0x010100BB263BB87ED693489DF545C68D111AB5</vt:lpwstr>
  </property>
  <property fmtid="{D5CDD505-2E9C-101B-9397-08002B2CF9AE}" pid="10" name="MediaServiceImageTags">
    <vt:lpwstr/>
  </property>
</Properties>
</file>